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99B059-47F6-487E-8CEB-2D65980EF2D6}">
  <a:tblStyle styleId="{1C99B059-47F6-487E-8CEB-2D65980EF2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bold.fntdata"/><Relationship Id="rId38" Type="http://schemas.openxmlformats.org/officeDocument/2006/relationships/font" Target="fonts/Raleway-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39b82ed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39b82ed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39b82ed4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39b82ed4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39b82ed4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39b82ed4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39b82ed4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39b82ed4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39b82ed4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39b82ed4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39b82ed4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39b82ed4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adf124172_6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adf124172_6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7072fdc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7072fdc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7072fd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7072fdc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39b82ed4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39b82ed4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7072fdc9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7072fdc9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39b82ed4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39b82ed4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adf124172_6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adf124172_6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adf124172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adf124172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27bfa21ac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27bfa21ac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27bfa21ac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27bfa21ac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7adf124172_6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adf124172_6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adf124172_6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adf124172_6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adf124172_6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adf124172_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2c9a11b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2c9a11bb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7072fdc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7072fdc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27bfa21ac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27bfa21ac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adf124172_6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adf124172_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adf124172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adf124172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39b82ed4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39b82ed4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3d98e8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3d98e8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adf124172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adf124172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adf124172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adf124172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27bfa21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27bfa21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39b82ed4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39b82ed4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39b82ed4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39b82ed4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11" name="Google Shape;11;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4200"/>
              <a:buNone/>
              <a:defRPr sz="4200">
                <a:solidFill>
                  <a:srgbClr val="FFFFFF"/>
                </a:solidFill>
              </a:defRPr>
            </a:lvl1pPr>
            <a:lvl2pPr lvl="1" rtl="0">
              <a:spcBef>
                <a:spcPts val="0"/>
              </a:spcBef>
              <a:spcAft>
                <a:spcPts val="0"/>
              </a:spcAft>
              <a:buClr>
                <a:srgbClr val="FFFFFF"/>
              </a:buClr>
              <a:buSzPts val="4200"/>
              <a:buNone/>
              <a:defRPr sz="4200">
                <a:solidFill>
                  <a:srgbClr val="FFFFFF"/>
                </a:solidFill>
              </a:defRPr>
            </a:lvl2pPr>
            <a:lvl3pPr lvl="2" rtl="0">
              <a:spcBef>
                <a:spcPts val="0"/>
              </a:spcBef>
              <a:spcAft>
                <a:spcPts val="0"/>
              </a:spcAft>
              <a:buClr>
                <a:srgbClr val="FFFFFF"/>
              </a:buClr>
              <a:buSzPts val="4200"/>
              <a:buNone/>
              <a:defRPr sz="4200">
                <a:solidFill>
                  <a:srgbClr val="FFFFFF"/>
                </a:solidFill>
              </a:defRPr>
            </a:lvl3pPr>
            <a:lvl4pPr lvl="3" rtl="0">
              <a:spcBef>
                <a:spcPts val="0"/>
              </a:spcBef>
              <a:spcAft>
                <a:spcPts val="0"/>
              </a:spcAft>
              <a:buClr>
                <a:srgbClr val="FFFFFF"/>
              </a:buClr>
              <a:buSzPts val="4200"/>
              <a:buNone/>
              <a:defRPr sz="4200">
                <a:solidFill>
                  <a:srgbClr val="FFFFFF"/>
                </a:solidFill>
              </a:defRPr>
            </a:lvl4pPr>
            <a:lvl5pPr lvl="4" rtl="0">
              <a:spcBef>
                <a:spcPts val="0"/>
              </a:spcBef>
              <a:spcAft>
                <a:spcPts val="0"/>
              </a:spcAft>
              <a:buClr>
                <a:srgbClr val="FFFFFF"/>
              </a:buClr>
              <a:buSzPts val="4200"/>
              <a:buNone/>
              <a:defRPr sz="4200">
                <a:solidFill>
                  <a:srgbClr val="FFFFFF"/>
                </a:solidFill>
              </a:defRPr>
            </a:lvl5pPr>
            <a:lvl6pPr lvl="5" rtl="0">
              <a:spcBef>
                <a:spcPts val="0"/>
              </a:spcBef>
              <a:spcAft>
                <a:spcPts val="0"/>
              </a:spcAft>
              <a:buClr>
                <a:srgbClr val="FFFFFF"/>
              </a:buClr>
              <a:buSzPts val="4200"/>
              <a:buNone/>
              <a:defRPr sz="4200">
                <a:solidFill>
                  <a:srgbClr val="FFFFFF"/>
                </a:solidFill>
              </a:defRPr>
            </a:lvl6pPr>
            <a:lvl7pPr lvl="6" rtl="0">
              <a:spcBef>
                <a:spcPts val="0"/>
              </a:spcBef>
              <a:spcAft>
                <a:spcPts val="0"/>
              </a:spcAft>
              <a:buClr>
                <a:srgbClr val="FFFFFF"/>
              </a:buClr>
              <a:buSzPts val="4200"/>
              <a:buNone/>
              <a:defRPr sz="4200">
                <a:solidFill>
                  <a:srgbClr val="FFFFFF"/>
                </a:solidFill>
              </a:defRPr>
            </a:lvl7pPr>
            <a:lvl8pPr lvl="7" rtl="0">
              <a:spcBef>
                <a:spcPts val="0"/>
              </a:spcBef>
              <a:spcAft>
                <a:spcPts val="0"/>
              </a:spcAft>
              <a:buClr>
                <a:srgbClr val="FFFFFF"/>
              </a:buClr>
              <a:buSzPts val="4200"/>
              <a:buNone/>
              <a:defRPr sz="4200">
                <a:solidFill>
                  <a:srgbClr val="FFFFFF"/>
                </a:solidFill>
              </a:defRPr>
            </a:lvl8pPr>
            <a:lvl9pPr lvl="8" rtl="0">
              <a:spcBef>
                <a:spcPts val="0"/>
              </a:spcBef>
              <a:spcAft>
                <a:spcPts val="0"/>
              </a:spcAft>
              <a:buClr>
                <a:srgbClr val="FFFFFF"/>
              </a:buClr>
              <a:buSzPts val="4200"/>
              <a:buNone/>
              <a:defRPr sz="4200">
                <a:solidFill>
                  <a:srgbClr val="FFFFFF"/>
                </a:solidFill>
              </a:defRPr>
            </a:lvl9pPr>
          </a:lstStyle>
          <a:p/>
        </p:txBody>
      </p:sp>
      <p:sp>
        <p:nvSpPr>
          <p:cNvPr id="12" name="Google Shape;12;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3" name="Google Shape;13;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grpSp>
        <p:nvGrpSpPr>
          <p:cNvPr id="94" name="Google Shape;94;p11"/>
          <p:cNvGrpSpPr/>
          <p:nvPr/>
        </p:nvGrpSpPr>
        <p:grpSpPr>
          <a:xfrm>
            <a:off x="830392" y="4169130"/>
            <a:ext cx="745763" cy="45826"/>
            <a:chOff x="4580561" y="2589004"/>
            <a:chExt cx="1064464" cy="25200"/>
          </a:xfrm>
        </p:grpSpPr>
        <p:sp>
          <p:nvSpPr>
            <p:cNvPr id="95" name="Google Shape;9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Google Shape;101;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2" name="Google Shape;102;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2"/>
          <p:cNvGrpSpPr/>
          <p:nvPr/>
        </p:nvGrpSpPr>
        <p:grpSpPr>
          <a:xfrm>
            <a:off x="830392" y="1191256"/>
            <a:ext cx="745763" cy="45826"/>
            <a:chOff x="4580561" y="2589004"/>
            <a:chExt cx="1064464" cy="25200"/>
          </a:xfrm>
        </p:grpSpPr>
        <p:sp>
          <p:nvSpPr>
            <p:cNvPr id="106" name="Google Shape;106;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9" name="Google Shape;109;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0" name="Google Shape;110;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4" name="Google Shape;114;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5" name="Google Shape;115;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9" name="Google Shape;119;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2" name="Google Shape;122;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3" name="Shape 123"/>
        <p:cNvGrpSpPr/>
        <p:nvPr/>
      </p:nvGrpSpPr>
      <p:grpSpPr>
        <a:xfrm>
          <a:off x="0" y="0"/>
          <a:ext cx="0" cy="0"/>
          <a:chOff x="0" y="0"/>
          <a:chExt cx="0" cy="0"/>
        </a:xfrm>
      </p:grpSpPr>
      <p:grpSp>
        <p:nvGrpSpPr>
          <p:cNvPr id="124" name="Google Shape;124;p14"/>
          <p:cNvGrpSpPr/>
          <p:nvPr/>
        </p:nvGrpSpPr>
        <p:grpSpPr>
          <a:xfrm>
            <a:off x="830392" y="4169130"/>
            <a:ext cx="745763" cy="45826"/>
            <a:chOff x="4580561" y="2589004"/>
            <a:chExt cx="1064464" cy="25200"/>
          </a:xfrm>
        </p:grpSpPr>
        <p:sp>
          <p:nvSpPr>
            <p:cNvPr id="125" name="Google Shape;125;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8" name="Google Shape;128;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9" name="Google Shape;129;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0" name="Google Shape;130;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2" name="Google Shape;132;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3" name="Google Shape;133;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6" name="Shape 136"/>
        <p:cNvGrpSpPr/>
        <p:nvPr/>
      </p:nvGrpSpPr>
      <p:grpSpPr>
        <a:xfrm>
          <a:off x="0" y="0"/>
          <a:ext cx="0" cy="0"/>
          <a:chOff x="0" y="0"/>
          <a:chExt cx="0" cy="0"/>
        </a:xfrm>
      </p:grpSpPr>
      <p:sp>
        <p:nvSpPr>
          <p:cNvPr id="137" name="Google Shape;13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8" name="Google Shape;13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9" name="Google Shape;13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40" name="Google Shape;14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41" name="Google Shape;14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142" name="Shape 142"/>
        <p:cNvGrpSpPr/>
        <p:nvPr/>
      </p:nvGrpSpPr>
      <p:grpSpPr>
        <a:xfrm>
          <a:off x="0" y="0"/>
          <a:ext cx="0" cy="0"/>
          <a:chOff x="0" y="0"/>
          <a:chExt cx="0" cy="0"/>
        </a:xfrm>
      </p:grpSpPr>
      <p:grpSp>
        <p:nvGrpSpPr>
          <p:cNvPr id="143" name="Google Shape;143;p17"/>
          <p:cNvGrpSpPr/>
          <p:nvPr/>
        </p:nvGrpSpPr>
        <p:grpSpPr>
          <a:xfrm>
            <a:off x="830392" y="1191256"/>
            <a:ext cx="745763" cy="45826"/>
            <a:chOff x="4580561" y="2589004"/>
            <a:chExt cx="1064464" cy="25200"/>
          </a:xfrm>
        </p:grpSpPr>
        <p:sp>
          <p:nvSpPr>
            <p:cNvPr id="144" name="Google Shape;14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7" name="Google Shape;14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8" name="Google Shape;14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1" name="Google Shape;15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14" name="Shape 14"/>
        <p:cNvGrpSpPr/>
        <p:nvPr/>
      </p:nvGrpSpPr>
      <p:grpSpPr>
        <a:xfrm>
          <a:off x="0" y="0"/>
          <a:ext cx="0" cy="0"/>
          <a:chOff x="0" y="0"/>
          <a:chExt cx="0" cy="0"/>
        </a:xfrm>
      </p:grpSpPr>
      <p:sp>
        <p:nvSpPr>
          <p:cNvPr id="15" name="Google Shape;1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4"/>
          <p:cNvGrpSpPr/>
          <p:nvPr/>
        </p:nvGrpSpPr>
        <p:grpSpPr>
          <a:xfrm>
            <a:off x="830392" y="1191256"/>
            <a:ext cx="745763" cy="45826"/>
            <a:chOff x="4580561" y="2589004"/>
            <a:chExt cx="1064464" cy="25200"/>
          </a:xfrm>
        </p:grpSpPr>
        <p:sp>
          <p:nvSpPr>
            <p:cNvPr id="20" name="Google Shape;20;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 name="Google Shape;23;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4" name="Google Shape;24;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6" name="Google Shape;26;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7" name="Google Shape;27;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5"/>
          <p:cNvGrpSpPr/>
          <p:nvPr/>
        </p:nvGrpSpPr>
        <p:grpSpPr>
          <a:xfrm>
            <a:off x="830392" y="1191256"/>
            <a:ext cx="745763" cy="45826"/>
            <a:chOff x="4580561" y="2589004"/>
            <a:chExt cx="1064464" cy="25200"/>
          </a:xfrm>
        </p:grpSpPr>
        <p:sp>
          <p:nvSpPr>
            <p:cNvPr id="31" name="Google Shape;31;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4" name="Google Shape;34;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5" name="Google Shape;35;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 name="Google Shape;36;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8" name="Google Shape;38;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9" name="Google Shape;39;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3" name="Google Shape;43;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5" name="Google Shape;45;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6" name="Google Shape;46;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47" name="Google Shape;47;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8" name="Shape 48"/>
        <p:cNvGrpSpPr/>
        <p:nvPr/>
      </p:nvGrpSpPr>
      <p:grpSpPr>
        <a:xfrm>
          <a:off x="0" y="0"/>
          <a:ext cx="0" cy="0"/>
          <a:chOff x="0" y="0"/>
          <a:chExt cx="0" cy="0"/>
        </a:xfrm>
      </p:grpSpPr>
      <p:pic>
        <p:nvPicPr>
          <p:cNvPr descr="shutterstock_31891705.jpg" id="49" name="Google Shape;49;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50" name="Google Shape;50;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6" name="Google Shape;56;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8"/>
          <p:cNvGrpSpPr/>
          <p:nvPr/>
        </p:nvGrpSpPr>
        <p:grpSpPr>
          <a:xfrm>
            <a:off x="830392" y="1191256"/>
            <a:ext cx="745763" cy="45826"/>
            <a:chOff x="4580561" y="2589004"/>
            <a:chExt cx="1064464" cy="25200"/>
          </a:xfrm>
        </p:grpSpPr>
        <p:sp>
          <p:nvSpPr>
            <p:cNvPr id="60" name="Google Shape;60;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3" name="Google Shape;63;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9"/>
          <p:cNvGrpSpPr/>
          <p:nvPr/>
        </p:nvGrpSpPr>
        <p:grpSpPr>
          <a:xfrm>
            <a:off x="830392" y="1191256"/>
            <a:ext cx="745763" cy="45826"/>
            <a:chOff x="4580561" y="2589004"/>
            <a:chExt cx="1064464" cy="25200"/>
          </a:xfrm>
        </p:grpSpPr>
        <p:sp>
          <p:nvSpPr>
            <p:cNvPr id="73" name="Google Shape;73;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6" name="Google Shape;7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9" name="Google Shape;79;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0"/>
          <p:cNvGrpSpPr/>
          <p:nvPr/>
        </p:nvGrpSpPr>
        <p:grpSpPr>
          <a:xfrm>
            <a:off x="830392" y="1191256"/>
            <a:ext cx="745763" cy="45826"/>
            <a:chOff x="4580561" y="2589004"/>
            <a:chExt cx="1064464" cy="25200"/>
          </a:xfrm>
        </p:grpSpPr>
        <p:sp>
          <p:nvSpPr>
            <p:cNvPr id="84" name="Google Shape;84;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7" name="Google Shape;87;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8" name="Google Shape;88;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9BDFEB">
            <a:alpha val="2235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3">
            <a:alphaModFix/>
          </a:blip>
          <a:stretch>
            <a:fillRect/>
          </a:stretch>
        </p:blipFill>
        <p:spPr>
          <a:xfrm>
            <a:off x="12775" y="0"/>
            <a:ext cx="9131225" cy="5295900"/>
          </a:xfrm>
          <a:prstGeom prst="rect">
            <a:avLst/>
          </a:prstGeom>
          <a:noFill/>
          <a:ln>
            <a:noFill/>
          </a:ln>
        </p:spPr>
      </p:pic>
      <p:sp>
        <p:nvSpPr>
          <p:cNvPr id="157" name="Google Shape;157;p18"/>
          <p:cNvSpPr txBox="1"/>
          <p:nvPr/>
        </p:nvSpPr>
        <p:spPr>
          <a:xfrm>
            <a:off x="287300" y="169350"/>
            <a:ext cx="84618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100">
                <a:solidFill>
                  <a:schemeClr val="lt1"/>
                </a:solidFill>
                <a:latin typeface="Georgia"/>
                <a:ea typeface="Georgia"/>
                <a:cs typeface="Georgia"/>
                <a:sym typeface="Georgia"/>
              </a:rPr>
              <a:t>Predicting Fetal Health Using ML Classification Models</a:t>
            </a:r>
            <a:endParaRPr sz="3100">
              <a:solidFill>
                <a:schemeClr val="lt1"/>
              </a:solidFill>
              <a:latin typeface="Georgia"/>
              <a:ea typeface="Georgia"/>
              <a:cs typeface="Georgia"/>
              <a:sym typeface="Georgia"/>
            </a:endParaRPr>
          </a:p>
        </p:txBody>
      </p:sp>
      <p:sp>
        <p:nvSpPr>
          <p:cNvPr id="158" name="Google Shape;158;p18"/>
          <p:cNvSpPr txBox="1"/>
          <p:nvPr/>
        </p:nvSpPr>
        <p:spPr>
          <a:xfrm>
            <a:off x="287288" y="4494900"/>
            <a:ext cx="846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Georgia"/>
                <a:ea typeface="Georgia"/>
                <a:cs typeface="Georgia"/>
                <a:sym typeface="Georgia"/>
              </a:rPr>
              <a:t>Project By: Daniel Premisler, Maria Gross, </a:t>
            </a:r>
            <a:r>
              <a:rPr lang="en-GB" sz="2000">
                <a:solidFill>
                  <a:schemeClr val="lt1"/>
                </a:solidFill>
                <a:latin typeface="Georgia"/>
                <a:ea typeface="Georgia"/>
                <a:cs typeface="Georgia"/>
                <a:sym typeface="Georgia"/>
              </a:rPr>
              <a:t>Oz Abukan</a:t>
            </a:r>
            <a:endParaRPr sz="2000">
              <a:solidFill>
                <a:schemeClr val="lt1"/>
              </a:solidFill>
              <a:latin typeface="Georgia"/>
              <a:ea typeface="Georgia"/>
              <a:cs typeface="Georgia"/>
              <a:sym typeface="Georgia"/>
            </a:endParaRPr>
          </a:p>
        </p:txBody>
      </p:sp>
      <p:sp>
        <p:nvSpPr>
          <p:cNvPr id="159" name="Google Shape;159;p18"/>
          <p:cNvSpPr txBox="1"/>
          <p:nvPr/>
        </p:nvSpPr>
        <p:spPr>
          <a:xfrm>
            <a:off x="12774" y="4803300"/>
            <a:ext cx="91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chemeClr val="lt1"/>
                </a:solidFill>
                <a:latin typeface="Georgia"/>
                <a:ea typeface="Georgia"/>
                <a:cs typeface="Georgia"/>
                <a:sym typeface="Georgia"/>
              </a:rPr>
              <a:t>May 2021</a:t>
            </a:r>
            <a:endParaRPr sz="2000">
              <a:solidFill>
                <a:schemeClr val="lt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The Most Significant Features</a:t>
            </a:r>
            <a:endParaRPr sz="3600">
              <a:solidFill>
                <a:srgbClr val="000000"/>
              </a:solidFill>
              <a:latin typeface="Georgia"/>
              <a:ea typeface="Georgia"/>
              <a:cs typeface="Georgia"/>
              <a:sym typeface="Georgia"/>
            </a:endParaRPr>
          </a:p>
        </p:txBody>
      </p:sp>
      <p:sp>
        <p:nvSpPr>
          <p:cNvPr id="226" name="Google Shape;226;p27"/>
          <p:cNvSpPr txBox="1"/>
          <p:nvPr/>
        </p:nvSpPr>
        <p:spPr>
          <a:xfrm>
            <a:off x="0" y="646500"/>
            <a:ext cx="9144000" cy="4431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pic>
        <p:nvPicPr>
          <p:cNvPr id="227" name="Google Shape;227;p27"/>
          <p:cNvPicPr preferRelativeResize="0"/>
          <p:nvPr/>
        </p:nvPicPr>
        <p:blipFill>
          <a:blip r:embed="rId3">
            <a:alphaModFix/>
          </a:blip>
          <a:stretch>
            <a:fillRect/>
          </a:stretch>
        </p:blipFill>
        <p:spPr>
          <a:xfrm>
            <a:off x="447800" y="929075"/>
            <a:ext cx="5293974" cy="3543775"/>
          </a:xfrm>
          <a:prstGeom prst="rect">
            <a:avLst/>
          </a:prstGeom>
          <a:noFill/>
          <a:ln>
            <a:noFill/>
          </a:ln>
        </p:spPr>
      </p:pic>
      <p:sp>
        <p:nvSpPr>
          <p:cNvPr id="228" name="Google Shape;228;p27"/>
          <p:cNvSpPr txBox="1"/>
          <p:nvPr/>
        </p:nvSpPr>
        <p:spPr>
          <a:xfrm>
            <a:off x="6190175" y="929075"/>
            <a:ext cx="2643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Suspect and pathological class tend to not have any contractions, in fact if the test shows any contractions </a:t>
            </a:r>
            <a:r>
              <a:rPr lang="en-GB">
                <a:latin typeface="Georgia"/>
                <a:ea typeface="Georgia"/>
                <a:cs typeface="Georgia"/>
                <a:sym typeface="Georgia"/>
              </a:rPr>
              <a:t>it's</a:t>
            </a:r>
            <a:r>
              <a:rPr lang="en-GB">
                <a:latin typeface="Georgia"/>
                <a:ea typeface="Georgia"/>
                <a:cs typeface="Georgia"/>
                <a:sym typeface="Georgia"/>
              </a:rPr>
              <a:t> a pretty good sign that the fetus is likely healthy.</a:t>
            </a:r>
            <a:endParaRPr>
              <a:latin typeface="Georgia"/>
              <a:ea typeface="Georgia"/>
              <a:cs typeface="Georgia"/>
              <a:sym typeface="Georgia"/>
            </a:endParaRPr>
          </a:p>
          <a:p>
            <a:pPr indent="0" lvl="0" marL="0" rtl="0" algn="l">
              <a:spcBef>
                <a:spcPts val="0"/>
              </a:spcBef>
              <a:spcAft>
                <a:spcPts val="0"/>
              </a:spcAft>
              <a:buNone/>
            </a:pPr>
            <a:r>
              <a:t/>
            </a:r>
            <a:endParaRPr>
              <a:latin typeface="Lato"/>
              <a:ea typeface="Lato"/>
              <a:cs typeface="Lato"/>
              <a:sym typeface="Lato"/>
            </a:endParaRPr>
          </a:p>
        </p:txBody>
      </p:sp>
      <p:sp>
        <p:nvSpPr>
          <p:cNvPr id="229" name="Google Shape;229;p27"/>
          <p:cNvSpPr/>
          <p:nvPr/>
        </p:nvSpPr>
        <p:spPr>
          <a:xfrm>
            <a:off x="1988025" y="1127250"/>
            <a:ext cx="1410600" cy="131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txBox="1"/>
          <p:nvPr/>
        </p:nvSpPr>
        <p:spPr>
          <a:xfrm>
            <a:off x="2064700" y="1127250"/>
            <a:ext cx="3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The Most Significant Features</a:t>
            </a:r>
            <a:endParaRPr sz="3600">
              <a:solidFill>
                <a:srgbClr val="000000"/>
              </a:solidFill>
              <a:latin typeface="Georgia"/>
              <a:ea typeface="Georgia"/>
              <a:cs typeface="Georgia"/>
              <a:sym typeface="Georgia"/>
            </a:endParaRPr>
          </a:p>
        </p:txBody>
      </p:sp>
      <p:sp>
        <p:nvSpPr>
          <p:cNvPr id="236" name="Google Shape;236;p28"/>
          <p:cNvSpPr txBox="1"/>
          <p:nvPr/>
        </p:nvSpPr>
        <p:spPr>
          <a:xfrm>
            <a:off x="0" y="646500"/>
            <a:ext cx="9144000" cy="4431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sp>
        <p:nvSpPr>
          <p:cNvPr id="237" name="Google Shape;237;p28"/>
          <p:cNvSpPr txBox="1"/>
          <p:nvPr/>
        </p:nvSpPr>
        <p:spPr>
          <a:xfrm>
            <a:off x="6464525" y="916513"/>
            <a:ext cx="26430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Georgia"/>
              <a:buAutoNum type="arabicPeriod"/>
            </a:pPr>
            <a:r>
              <a:rPr lang="en-GB">
                <a:latin typeface="Georgia"/>
                <a:ea typeface="Georgia"/>
                <a:cs typeface="Georgia"/>
                <a:sym typeface="Georgia"/>
              </a:rPr>
              <a:t>Here we can distinguish between the pathological class versus the rest.</a:t>
            </a:r>
            <a:endParaRPr>
              <a:latin typeface="Georgia"/>
              <a:ea typeface="Georgia"/>
              <a:cs typeface="Georgia"/>
              <a:sym typeface="Georgia"/>
            </a:endParaRPr>
          </a:p>
          <a:p>
            <a:pPr indent="0" lvl="0" marL="457200" rtl="0" algn="l">
              <a:lnSpc>
                <a:spcPct val="115000"/>
              </a:lnSpc>
              <a:spcBef>
                <a:spcPts val="0"/>
              </a:spcBef>
              <a:spcAft>
                <a:spcPts val="0"/>
              </a:spcAft>
              <a:buNone/>
            </a:pPr>
            <a:r>
              <a:t/>
            </a:r>
            <a:endParaRPr>
              <a:latin typeface="Georgia"/>
              <a:ea typeface="Georgia"/>
              <a:cs typeface="Georgia"/>
              <a:sym typeface="Georgia"/>
            </a:endParaRPr>
          </a:p>
          <a:p>
            <a:pPr indent="-317500" lvl="0" marL="457200" rtl="0" algn="l">
              <a:lnSpc>
                <a:spcPct val="115000"/>
              </a:lnSpc>
              <a:spcBef>
                <a:spcPts val="0"/>
              </a:spcBef>
              <a:spcAft>
                <a:spcPts val="0"/>
              </a:spcAft>
              <a:buSzPts val="1400"/>
              <a:buFont typeface="Georgia"/>
              <a:buAutoNum type="arabicPeriod"/>
            </a:pPr>
            <a:r>
              <a:rPr lang="en-GB">
                <a:latin typeface="Georgia"/>
                <a:ea typeface="Georgia"/>
                <a:cs typeface="Georgia"/>
                <a:sym typeface="Georgia"/>
              </a:rPr>
              <a:t>However, Normal and Suspect classes are harder to distinguish.</a:t>
            </a:r>
            <a:endParaRPr>
              <a:latin typeface="Georgia"/>
              <a:ea typeface="Georgia"/>
              <a:cs typeface="Georgia"/>
              <a:sym typeface="Georgia"/>
            </a:endParaRPr>
          </a:p>
        </p:txBody>
      </p:sp>
      <p:pic>
        <p:nvPicPr>
          <p:cNvPr id="238" name="Google Shape;238;p28"/>
          <p:cNvPicPr preferRelativeResize="0"/>
          <p:nvPr/>
        </p:nvPicPr>
        <p:blipFill>
          <a:blip r:embed="rId3">
            <a:alphaModFix/>
          </a:blip>
          <a:stretch>
            <a:fillRect/>
          </a:stretch>
        </p:blipFill>
        <p:spPr>
          <a:xfrm>
            <a:off x="481525" y="870725"/>
            <a:ext cx="5582601" cy="3331625"/>
          </a:xfrm>
          <a:prstGeom prst="rect">
            <a:avLst/>
          </a:prstGeom>
          <a:noFill/>
          <a:ln>
            <a:noFill/>
          </a:ln>
        </p:spPr>
      </p:pic>
      <p:sp>
        <p:nvSpPr>
          <p:cNvPr id="239" name="Google Shape;239;p28"/>
          <p:cNvSpPr/>
          <p:nvPr/>
        </p:nvSpPr>
        <p:spPr>
          <a:xfrm>
            <a:off x="2141225" y="3261200"/>
            <a:ext cx="1244100" cy="69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txBox="1"/>
          <p:nvPr/>
        </p:nvSpPr>
        <p:spPr>
          <a:xfrm>
            <a:off x="2192300" y="3261200"/>
            <a:ext cx="3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241" name="Google Shape;241;p28"/>
          <p:cNvSpPr/>
          <p:nvPr/>
        </p:nvSpPr>
        <p:spPr>
          <a:xfrm>
            <a:off x="3544950" y="1154500"/>
            <a:ext cx="1065600" cy="279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txBox="1"/>
          <p:nvPr/>
        </p:nvSpPr>
        <p:spPr>
          <a:xfrm>
            <a:off x="4260450" y="1154500"/>
            <a:ext cx="3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Feature Relationships</a:t>
            </a:r>
            <a:endParaRPr sz="3600">
              <a:solidFill>
                <a:srgbClr val="000000"/>
              </a:solidFill>
              <a:latin typeface="Georgia"/>
              <a:ea typeface="Georgia"/>
              <a:cs typeface="Georgia"/>
              <a:sym typeface="Georgia"/>
            </a:endParaRPr>
          </a:p>
        </p:txBody>
      </p:sp>
      <p:sp>
        <p:nvSpPr>
          <p:cNvPr id="248" name="Google Shape;248;p29"/>
          <p:cNvSpPr txBox="1"/>
          <p:nvPr/>
        </p:nvSpPr>
        <p:spPr>
          <a:xfrm>
            <a:off x="0" y="646500"/>
            <a:ext cx="9144000" cy="4497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sp>
        <p:nvSpPr>
          <p:cNvPr id="249" name="Google Shape;249;p29"/>
          <p:cNvSpPr txBox="1"/>
          <p:nvPr/>
        </p:nvSpPr>
        <p:spPr>
          <a:xfrm>
            <a:off x="6084650" y="877250"/>
            <a:ext cx="28746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P</a:t>
            </a:r>
            <a:r>
              <a:rPr lang="en-GB">
                <a:latin typeface="Georgia"/>
                <a:ea typeface="Georgia"/>
                <a:cs typeface="Georgia"/>
                <a:sym typeface="Georgia"/>
              </a:rPr>
              <a:t>athological observations are located mostly in the range of low histogram mean and high abnormal heart beat.</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Normal observations are located in the higher range of histogram mean and lower range of </a:t>
            </a:r>
            <a:r>
              <a:rPr lang="en-GB">
                <a:latin typeface="Georgia"/>
                <a:ea typeface="Georgia"/>
                <a:cs typeface="Georgia"/>
                <a:sym typeface="Georgia"/>
              </a:rPr>
              <a:t>abnormal heart beat.</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Suspect observations </a:t>
            </a:r>
            <a:r>
              <a:rPr lang="en-GB">
                <a:latin typeface="Georgia"/>
                <a:ea typeface="Georgia"/>
                <a:cs typeface="Georgia"/>
                <a:sym typeface="Georgia"/>
              </a:rPr>
              <a:t>are located in the higher range of histogram mean and higher range of abnormal heart beat.</a:t>
            </a:r>
            <a:endParaRPr>
              <a:latin typeface="Georgia"/>
              <a:ea typeface="Georgia"/>
              <a:cs typeface="Georgia"/>
              <a:sym typeface="Georgia"/>
            </a:endParaRPr>
          </a:p>
        </p:txBody>
      </p:sp>
      <p:pic>
        <p:nvPicPr>
          <p:cNvPr id="250" name="Google Shape;250;p29"/>
          <p:cNvPicPr preferRelativeResize="0"/>
          <p:nvPr/>
        </p:nvPicPr>
        <p:blipFill>
          <a:blip r:embed="rId3">
            <a:alphaModFix/>
          </a:blip>
          <a:stretch>
            <a:fillRect/>
          </a:stretch>
        </p:blipFill>
        <p:spPr>
          <a:xfrm>
            <a:off x="320788" y="1041550"/>
            <a:ext cx="5572125" cy="3429000"/>
          </a:xfrm>
          <a:prstGeom prst="rect">
            <a:avLst/>
          </a:prstGeom>
          <a:noFill/>
          <a:ln>
            <a:noFill/>
          </a:ln>
        </p:spPr>
      </p:pic>
      <p:sp>
        <p:nvSpPr>
          <p:cNvPr id="251" name="Google Shape;251;p29"/>
          <p:cNvSpPr/>
          <p:nvPr/>
        </p:nvSpPr>
        <p:spPr>
          <a:xfrm>
            <a:off x="754875" y="1874850"/>
            <a:ext cx="2042700" cy="6969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52" name="Google Shape;252;p29"/>
          <p:cNvSpPr/>
          <p:nvPr/>
        </p:nvSpPr>
        <p:spPr>
          <a:xfrm rot="-3033251">
            <a:off x="2251215" y="2400304"/>
            <a:ext cx="2342967" cy="1474437"/>
          </a:xfrm>
          <a:prstGeom prst="ellipse">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53" name="Google Shape;253;p29"/>
          <p:cNvSpPr/>
          <p:nvPr/>
        </p:nvSpPr>
        <p:spPr>
          <a:xfrm>
            <a:off x="2797575" y="1499325"/>
            <a:ext cx="2042700" cy="8364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54" name="Google Shape;254;p29"/>
          <p:cNvSpPr txBox="1"/>
          <p:nvPr/>
        </p:nvSpPr>
        <p:spPr>
          <a:xfrm>
            <a:off x="1152025" y="212307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1</a:t>
            </a:r>
            <a:endParaRPr b="1" sz="1500">
              <a:latin typeface="Lato"/>
              <a:ea typeface="Lato"/>
              <a:cs typeface="Lato"/>
              <a:sym typeface="Lato"/>
            </a:endParaRPr>
          </a:p>
        </p:txBody>
      </p:sp>
      <p:sp>
        <p:nvSpPr>
          <p:cNvPr id="255" name="Google Shape;255;p29"/>
          <p:cNvSpPr txBox="1"/>
          <p:nvPr/>
        </p:nvSpPr>
        <p:spPr>
          <a:xfrm>
            <a:off x="4310275" y="158967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3</a:t>
            </a:r>
            <a:endParaRPr b="1" sz="1500">
              <a:latin typeface="Lato"/>
              <a:ea typeface="Lato"/>
              <a:cs typeface="Lato"/>
              <a:sym typeface="Lato"/>
            </a:endParaRPr>
          </a:p>
        </p:txBody>
      </p:sp>
      <p:sp>
        <p:nvSpPr>
          <p:cNvPr id="256" name="Google Shape;256;p29"/>
          <p:cNvSpPr txBox="1"/>
          <p:nvPr/>
        </p:nvSpPr>
        <p:spPr>
          <a:xfrm>
            <a:off x="3069175" y="375572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2</a:t>
            </a:r>
            <a:endParaRPr b="1" sz="15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Feature Relationships</a:t>
            </a:r>
            <a:endParaRPr sz="3600">
              <a:solidFill>
                <a:srgbClr val="000000"/>
              </a:solidFill>
              <a:latin typeface="Georgia"/>
              <a:ea typeface="Georgia"/>
              <a:cs typeface="Georgia"/>
              <a:sym typeface="Georgia"/>
            </a:endParaRPr>
          </a:p>
        </p:txBody>
      </p:sp>
      <p:sp>
        <p:nvSpPr>
          <p:cNvPr id="262" name="Google Shape;262;p30"/>
          <p:cNvSpPr txBox="1"/>
          <p:nvPr/>
        </p:nvSpPr>
        <p:spPr>
          <a:xfrm>
            <a:off x="0" y="646500"/>
            <a:ext cx="9144000" cy="4497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sp>
        <p:nvSpPr>
          <p:cNvPr id="263" name="Google Shape;263;p30"/>
          <p:cNvSpPr txBox="1"/>
          <p:nvPr/>
        </p:nvSpPr>
        <p:spPr>
          <a:xfrm>
            <a:off x="6501000" y="869950"/>
            <a:ext cx="2643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Pathological and suspect observations are located mostly in the high range of abnormal heart beat.</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A cluster of suspect observations is seen in the upper - right corner if the plot.</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Normal observations are located in the lower range of abnormal heart beat.</a:t>
            </a:r>
            <a:endParaRPr>
              <a:latin typeface="Georgia"/>
              <a:ea typeface="Georgia"/>
              <a:cs typeface="Georgia"/>
              <a:sym typeface="Georgia"/>
            </a:endParaRPr>
          </a:p>
        </p:txBody>
      </p:sp>
      <p:pic>
        <p:nvPicPr>
          <p:cNvPr id="264" name="Google Shape;264;p30"/>
          <p:cNvPicPr preferRelativeResize="0"/>
          <p:nvPr/>
        </p:nvPicPr>
        <p:blipFill>
          <a:blip r:embed="rId3">
            <a:alphaModFix/>
          </a:blip>
          <a:stretch>
            <a:fillRect/>
          </a:stretch>
        </p:blipFill>
        <p:spPr>
          <a:xfrm>
            <a:off x="282988" y="869938"/>
            <a:ext cx="5876925" cy="3438525"/>
          </a:xfrm>
          <a:prstGeom prst="rect">
            <a:avLst/>
          </a:prstGeom>
          <a:noFill/>
          <a:ln>
            <a:noFill/>
          </a:ln>
        </p:spPr>
      </p:pic>
      <p:sp>
        <p:nvSpPr>
          <p:cNvPr id="265" name="Google Shape;265;p30"/>
          <p:cNvSpPr/>
          <p:nvPr/>
        </p:nvSpPr>
        <p:spPr>
          <a:xfrm>
            <a:off x="3766975" y="2156200"/>
            <a:ext cx="1850100" cy="10038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66" name="Google Shape;266;p30"/>
          <p:cNvSpPr/>
          <p:nvPr/>
        </p:nvSpPr>
        <p:spPr>
          <a:xfrm rot="-3032788">
            <a:off x="1523789" y="1423181"/>
            <a:ext cx="2638122" cy="1962496"/>
          </a:xfrm>
          <a:prstGeom prst="ellipse">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67" name="Google Shape;267;p30"/>
          <p:cNvSpPr/>
          <p:nvPr/>
        </p:nvSpPr>
        <p:spPr>
          <a:xfrm>
            <a:off x="3581950" y="1036100"/>
            <a:ext cx="1561500" cy="12183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68" name="Google Shape;268;p30"/>
          <p:cNvSpPr txBox="1"/>
          <p:nvPr/>
        </p:nvSpPr>
        <p:spPr>
          <a:xfrm>
            <a:off x="2532950" y="309342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3</a:t>
            </a:r>
            <a:endParaRPr b="1" sz="1500">
              <a:latin typeface="Lato"/>
              <a:ea typeface="Lato"/>
              <a:cs typeface="Lato"/>
              <a:sym typeface="Lato"/>
            </a:endParaRPr>
          </a:p>
        </p:txBody>
      </p:sp>
      <p:sp>
        <p:nvSpPr>
          <p:cNvPr id="269" name="Google Shape;269;p30"/>
          <p:cNvSpPr txBox="1"/>
          <p:nvPr/>
        </p:nvSpPr>
        <p:spPr>
          <a:xfrm>
            <a:off x="4479400" y="110087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2</a:t>
            </a:r>
            <a:endParaRPr b="1" sz="1500">
              <a:latin typeface="Lato"/>
              <a:ea typeface="Lato"/>
              <a:cs typeface="Lato"/>
              <a:sym typeface="Lato"/>
            </a:endParaRPr>
          </a:p>
        </p:txBody>
      </p:sp>
      <p:sp>
        <p:nvSpPr>
          <p:cNvPr id="270" name="Google Shape;270;p30"/>
          <p:cNvSpPr txBox="1"/>
          <p:nvPr/>
        </p:nvSpPr>
        <p:spPr>
          <a:xfrm>
            <a:off x="4829500" y="2571750"/>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1</a:t>
            </a:r>
            <a:endParaRPr b="1" sz="15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Feature Relationships</a:t>
            </a:r>
            <a:endParaRPr sz="3600">
              <a:solidFill>
                <a:srgbClr val="000000"/>
              </a:solidFill>
              <a:latin typeface="Georgia"/>
              <a:ea typeface="Georgia"/>
              <a:cs typeface="Georgia"/>
              <a:sym typeface="Georgia"/>
            </a:endParaRPr>
          </a:p>
        </p:txBody>
      </p:sp>
      <p:sp>
        <p:nvSpPr>
          <p:cNvPr id="276" name="Google Shape;276;p31"/>
          <p:cNvSpPr txBox="1"/>
          <p:nvPr/>
        </p:nvSpPr>
        <p:spPr>
          <a:xfrm>
            <a:off x="0" y="646500"/>
            <a:ext cx="9144000" cy="4497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sp>
        <p:nvSpPr>
          <p:cNvPr id="277" name="Google Shape;277;p31"/>
          <p:cNvSpPr txBox="1"/>
          <p:nvPr/>
        </p:nvSpPr>
        <p:spPr>
          <a:xfrm>
            <a:off x="5975225" y="896800"/>
            <a:ext cx="29733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Pathological observations are located mostly in the range of low histogram mean/median.</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Normal observations are located in the middle range of histogram mean/median.</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Suspect observations are in the Normal class </a:t>
            </a:r>
            <a:r>
              <a:rPr lang="en-GB">
                <a:latin typeface="Georgia"/>
                <a:ea typeface="Georgia"/>
                <a:cs typeface="Georgia"/>
                <a:sym typeface="Georgia"/>
              </a:rPr>
              <a:t>cluster.</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We can see a clear clustering of the 2 classes (Normal and Pathological).</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Suspect class is harder to distinguish.</a:t>
            </a:r>
            <a:endParaRPr>
              <a:latin typeface="Georgia"/>
              <a:ea typeface="Georgia"/>
              <a:cs typeface="Georgia"/>
              <a:sym typeface="Georgia"/>
            </a:endParaRPr>
          </a:p>
        </p:txBody>
      </p:sp>
      <p:pic>
        <p:nvPicPr>
          <p:cNvPr id="278" name="Google Shape;278;p31"/>
          <p:cNvPicPr preferRelativeResize="0"/>
          <p:nvPr/>
        </p:nvPicPr>
        <p:blipFill>
          <a:blip r:embed="rId3">
            <a:alphaModFix/>
          </a:blip>
          <a:stretch>
            <a:fillRect/>
          </a:stretch>
        </p:blipFill>
        <p:spPr>
          <a:xfrm>
            <a:off x="305175" y="926425"/>
            <a:ext cx="5607626" cy="3440600"/>
          </a:xfrm>
          <a:prstGeom prst="rect">
            <a:avLst/>
          </a:prstGeom>
          <a:noFill/>
          <a:ln>
            <a:noFill/>
          </a:ln>
        </p:spPr>
      </p:pic>
      <p:sp>
        <p:nvSpPr>
          <p:cNvPr id="279" name="Google Shape;279;p31"/>
          <p:cNvSpPr/>
          <p:nvPr/>
        </p:nvSpPr>
        <p:spPr>
          <a:xfrm rot="-2128974">
            <a:off x="1050340" y="2443360"/>
            <a:ext cx="2042518" cy="1169684"/>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80" name="Google Shape;280;p31"/>
          <p:cNvSpPr/>
          <p:nvPr/>
        </p:nvSpPr>
        <p:spPr>
          <a:xfrm rot="-2181133">
            <a:off x="2543419" y="1456437"/>
            <a:ext cx="3127808" cy="1204012"/>
          </a:xfrm>
          <a:prstGeom prst="ellipse">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81" name="Google Shape;281;p31"/>
          <p:cNvSpPr/>
          <p:nvPr/>
        </p:nvSpPr>
        <p:spPr>
          <a:xfrm rot="-2276219">
            <a:off x="3461757" y="1434003"/>
            <a:ext cx="1823536" cy="629088"/>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
        <p:nvSpPr>
          <p:cNvPr id="282" name="Google Shape;282;p31"/>
          <p:cNvSpPr txBox="1"/>
          <p:nvPr/>
        </p:nvSpPr>
        <p:spPr>
          <a:xfrm>
            <a:off x="1226975" y="3115300"/>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1</a:t>
            </a:r>
            <a:endParaRPr b="1" sz="1500">
              <a:latin typeface="Lato"/>
              <a:ea typeface="Lato"/>
              <a:cs typeface="Lato"/>
              <a:sym typeface="Lato"/>
            </a:endParaRPr>
          </a:p>
        </p:txBody>
      </p:sp>
      <p:sp>
        <p:nvSpPr>
          <p:cNvPr id="283" name="Google Shape;283;p31"/>
          <p:cNvSpPr txBox="1"/>
          <p:nvPr/>
        </p:nvSpPr>
        <p:spPr>
          <a:xfrm>
            <a:off x="3210600" y="2613100"/>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2</a:t>
            </a:r>
            <a:endParaRPr b="1" sz="1500">
              <a:latin typeface="Lato"/>
              <a:ea typeface="Lato"/>
              <a:cs typeface="Lato"/>
              <a:sym typeface="Lato"/>
            </a:endParaRPr>
          </a:p>
        </p:txBody>
      </p:sp>
      <p:sp>
        <p:nvSpPr>
          <p:cNvPr id="284" name="Google Shape;284;p31"/>
          <p:cNvSpPr txBox="1"/>
          <p:nvPr/>
        </p:nvSpPr>
        <p:spPr>
          <a:xfrm>
            <a:off x="4477425" y="1153125"/>
            <a:ext cx="53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3, 5</a:t>
            </a:r>
            <a:endParaRPr b="1" sz="1500">
              <a:latin typeface="Lato"/>
              <a:ea typeface="Lato"/>
              <a:cs typeface="Lato"/>
              <a:sym typeface="Lato"/>
            </a:endParaRPr>
          </a:p>
        </p:txBody>
      </p:sp>
      <p:cxnSp>
        <p:nvCxnSpPr>
          <p:cNvPr id="285" name="Google Shape;285;p31"/>
          <p:cNvCxnSpPr/>
          <p:nvPr/>
        </p:nvCxnSpPr>
        <p:spPr>
          <a:xfrm rot="10800000">
            <a:off x="2582825" y="3448775"/>
            <a:ext cx="673500" cy="3108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1"/>
          <p:cNvCxnSpPr>
            <a:endCxn id="283" idx="2"/>
          </p:cNvCxnSpPr>
          <p:nvPr/>
        </p:nvCxnSpPr>
        <p:spPr>
          <a:xfrm flipH="1" rot="10800000">
            <a:off x="3263850" y="3028600"/>
            <a:ext cx="121800" cy="716100"/>
          </a:xfrm>
          <a:prstGeom prst="straightConnector1">
            <a:avLst/>
          </a:prstGeom>
          <a:noFill/>
          <a:ln cap="flat" cmpd="sng" w="9525">
            <a:solidFill>
              <a:schemeClr val="dk2"/>
            </a:solidFill>
            <a:prstDash val="solid"/>
            <a:round/>
            <a:headEnd len="med" w="med" type="none"/>
            <a:tailEnd len="med" w="med" type="triangle"/>
          </a:ln>
        </p:spPr>
      </p:cxnSp>
      <p:sp>
        <p:nvSpPr>
          <p:cNvPr id="287" name="Google Shape;287;p31"/>
          <p:cNvSpPr txBox="1"/>
          <p:nvPr/>
        </p:nvSpPr>
        <p:spPr>
          <a:xfrm>
            <a:off x="3318600" y="3396425"/>
            <a:ext cx="35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Lato"/>
                <a:ea typeface="Lato"/>
                <a:cs typeface="Lato"/>
                <a:sym typeface="Lato"/>
              </a:rPr>
              <a:t>4</a:t>
            </a:r>
            <a:endParaRPr b="1" sz="15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EDA Conclusions</a:t>
            </a:r>
            <a:endParaRPr sz="3600">
              <a:solidFill>
                <a:srgbClr val="000000"/>
              </a:solidFill>
              <a:latin typeface="Georgia"/>
              <a:ea typeface="Georgia"/>
              <a:cs typeface="Georgia"/>
              <a:sym typeface="Georgia"/>
            </a:endParaRPr>
          </a:p>
        </p:txBody>
      </p:sp>
      <p:sp>
        <p:nvSpPr>
          <p:cNvPr id="293" name="Google Shape;293;p32"/>
          <p:cNvSpPr txBox="1"/>
          <p:nvPr/>
        </p:nvSpPr>
        <p:spPr>
          <a:xfrm>
            <a:off x="25" y="646500"/>
            <a:ext cx="7244700" cy="213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600">
              <a:latin typeface="Georgia"/>
              <a:ea typeface="Georgia"/>
              <a:cs typeface="Georgia"/>
              <a:sym typeface="Georgia"/>
            </a:endParaRPr>
          </a:p>
          <a:p>
            <a:pPr indent="0" lvl="0" marL="457200" rtl="0" algn="l">
              <a:lnSpc>
                <a:spcPct val="115000"/>
              </a:lnSpc>
              <a:spcBef>
                <a:spcPts val="0"/>
              </a:spcBef>
              <a:spcAft>
                <a:spcPts val="0"/>
              </a:spcAft>
              <a:buNone/>
            </a:pPr>
            <a:r>
              <a:t/>
            </a:r>
            <a:endParaRPr sz="1600">
              <a:latin typeface="Georgia"/>
              <a:ea typeface="Georgia"/>
              <a:cs typeface="Georgia"/>
              <a:sym typeface="Georgia"/>
            </a:endParaRPr>
          </a:p>
          <a:p>
            <a:pPr indent="-330200" lvl="0" marL="630000" rtl="0" algn="l">
              <a:lnSpc>
                <a:spcPct val="115000"/>
              </a:lnSpc>
              <a:spcBef>
                <a:spcPts val="0"/>
              </a:spcBef>
              <a:spcAft>
                <a:spcPts val="0"/>
              </a:spcAft>
              <a:buSzPts val="1600"/>
              <a:buFont typeface="Georgia"/>
              <a:buChar char="●"/>
            </a:pPr>
            <a:r>
              <a:rPr lang="en-GB" sz="1600">
                <a:latin typeface="Georgia"/>
                <a:ea typeface="Georgia"/>
                <a:cs typeface="Georgia"/>
                <a:sym typeface="Georgia"/>
              </a:rPr>
              <a:t>It can be seen that it is relatively easy to classify both a normal fetus and a pathological one.</a:t>
            </a:r>
            <a:endParaRPr sz="1600">
              <a:latin typeface="Georgia"/>
              <a:ea typeface="Georgia"/>
              <a:cs typeface="Georgia"/>
              <a:sym typeface="Georgia"/>
            </a:endParaRPr>
          </a:p>
          <a:p>
            <a:pPr indent="0" lvl="0" marL="457200" rtl="0" algn="l">
              <a:lnSpc>
                <a:spcPct val="115000"/>
              </a:lnSpc>
              <a:spcBef>
                <a:spcPts val="0"/>
              </a:spcBef>
              <a:spcAft>
                <a:spcPts val="0"/>
              </a:spcAft>
              <a:buNone/>
            </a:pPr>
            <a:r>
              <a:t/>
            </a:r>
            <a:endParaRPr sz="1600">
              <a:latin typeface="Georgia"/>
              <a:ea typeface="Georgia"/>
              <a:cs typeface="Georgia"/>
              <a:sym typeface="Georgia"/>
            </a:endParaRPr>
          </a:p>
          <a:p>
            <a:pPr indent="0" lvl="0" marL="457200" rtl="0" algn="l">
              <a:lnSpc>
                <a:spcPct val="115000"/>
              </a:lnSpc>
              <a:spcBef>
                <a:spcPts val="0"/>
              </a:spcBef>
              <a:spcAft>
                <a:spcPts val="0"/>
              </a:spcAft>
              <a:buNone/>
            </a:pPr>
            <a:r>
              <a:t/>
            </a:r>
            <a:endParaRPr sz="1600">
              <a:latin typeface="Georgia"/>
              <a:ea typeface="Georgia"/>
              <a:cs typeface="Georgia"/>
              <a:sym typeface="Georgia"/>
            </a:endParaRPr>
          </a:p>
          <a:p>
            <a:pPr indent="-330200" lvl="0" marL="630000" rtl="0" algn="l">
              <a:lnSpc>
                <a:spcPct val="115000"/>
              </a:lnSpc>
              <a:spcBef>
                <a:spcPts val="0"/>
              </a:spcBef>
              <a:spcAft>
                <a:spcPts val="0"/>
              </a:spcAft>
              <a:buSzPts val="1600"/>
              <a:buFont typeface="Georgia"/>
              <a:buChar char="●"/>
            </a:pPr>
            <a:r>
              <a:rPr lang="en-GB" sz="1600">
                <a:latin typeface="Georgia"/>
                <a:ea typeface="Georgia"/>
                <a:cs typeface="Georgia"/>
                <a:sym typeface="Georgia"/>
              </a:rPr>
              <a:t>Classifying a ‘suspect’ fetus will be much harder, according to the EDA</a:t>
            </a:r>
            <a:endParaRPr sz="16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nvSpPr>
        <p:spPr>
          <a:xfrm>
            <a:off x="-37000" y="948400"/>
            <a:ext cx="9144000" cy="431100"/>
          </a:xfrm>
          <a:prstGeom prst="rect">
            <a:avLst/>
          </a:prstGeom>
          <a:noFill/>
          <a:ln>
            <a:noFill/>
          </a:ln>
        </p:spPr>
        <p:txBody>
          <a:bodyPr anchorCtr="0" anchor="t" bIns="91425" lIns="91425" spcFirstLastPara="1" rIns="91425" wrap="square" tIns="91425">
            <a:spAutoFit/>
          </a:bodyPr>
          <a:lstStyle/>
          <a:p>
            <a:pPr indent="-330200" lvl="0" marL="540000" rtl="0" algn="l">
              <a:spcBef>
                <a:spcPts val="0"/>
              </a:spcBef>
              <a:spcAft>
                <a:spcPts val="0"/>
              </a:spcAft>
              <a:buSzPts val="1600"/>
              <a:buFont typeface="Georgia"/>
              <a:buChar char="●"/>
            </a:pPr>
            <a:r>
              <a:rPr lang="en-GB" sz="1600">
                <a:latin typeface="Georgia"/>
                <a:ea typeface="Georgia"/>
                <a:cs typeface="Georgia"/>
                <a:sym typeface="Georgia"/>
              </a:rPr>
              <a:t>The higher the correlation value the worse the fetal health is.</a:t>
            </a:r>
            <a:endParaRPr sz="1600">
              <a:latin typeface="Georgia"/>
              <a:ea typeface="Georgia"/>
              <a:cs typeface="Georgia"/>
              <a:sym typeface="Georgia"/>
            </a:endParaRPr>
          </a:p>
        </p:txBody>
      </p:sp>
      <p:sp>
        <p:nvSpPr>
          <p:cNvPr id="299" name="Google Shape;299;p33"/>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Pearson Correlation Matrix</a:t>
            </a:r>
            <a:endParaRPr sz="3600">
              <a:solidFill>
                <a:srgbClr val="000000"/>
              </a:solidFill>
              <a:latin typeface="Georgia"/>
              <a:ea typeface="Georgia"/>
              <a:cs typeface="Georgia"/>
              <a:sym typeface="Georgia"/>
            </a:endParaRPr>
          </a:p>
        </p:txBody>
      </p:sp>
      <p:pic>
        <p:nvPicPr>
          <p:cNvPr id="300" name="Google Shape;300;p33"/>
          <p:cNvPicPr preferRelativeResize="0"/>
          <p:nvPr/>
        </p:nvPicPr>
        <p:blipFill>
          <a:blip r:embed="rId3">
            <a:alphaModFix/>
          </a:blip>
          <a:stretch>
            <a:fillRect/>
          </a:stretch>
        </p:blipFill>
        <p:spPr>
          <a:xfrm>
            <a:off x="218925" y="2683750"/>
            <a:ext cx="8632151" cy="1407850"/>
          </a:xfrm>
          <a:prstGeom prst="rect">
            <a:avLst/>
          </a:prstGeom>
          <a:noFill/>
          <a:ln>
            <a:noFill/>
          </a:ln>
        </p:spPr>
      </p:pic>
      <p:cxnSp>
        <p:nvCxnSpPr>
          <p:cNvPr id="301" name="Google Shape;301;p33"/>
          <p:cNvCxnSpPr/>
          <p:nvPr/>
        </p:nvCxnSpPr>
        <p:spPr>
          <a:xfrm flipH="1">
            <a:off x="3271075" y="1990800"/>
            <a:ext cx="495900" cy="6660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33"/>
          <p:cNvCxnSpPr/>
          <p:nvPr/>
        </p:nvCxnSpPr>
        <p:spPr>
          <a:xfrm flipH="1">
            <a:off x="4196225" y="1990800"/>
            <a:ext cx="22200" cy="7104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33"/>
          <p:cNvCxnSpPr/>
          <p:nvPr/>
        </p:nvCxnSpPr>
        <p:spPr>
          <a:xfrm>
            <a:off x="5010275" y="1946400"/>
            <a:ext cx="3544800" cy="7374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33"/>
          <p:cNvCxnSpPr/>
          <p:nvPr/>
        </p:nvCxnSpPr>
        <p:spPr>
          <a:xfrm flipH="1">
            <a:off x="1324600" y="1924175"/>
            <a:ext cx="1842900" cy="66600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33"/>
          <p:cNvSpPr txBox="1"/>
          <p:nvPr/>
        </p:nvSpPr>
        <p:spPr>
          <a:xfrm>
            <a:off x="2153625" y="159060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Features which deteriorate the fetal health</a:t>
            </a:r>
            <a:endParaRPr b="1">
              <a:latin typeface="Lato"/>
              <a:ea typeface="Lato"/>
              <a:cs typeface="Lato"/>
              <a:sym typeface="Lato"/>
            </a:endParaRPr>
          </a:p>
        </p:txBody>
      </p:sp>
      <p:cxnSp>
        <p:nvCxnSpPr>
          <p:cNvPr id="306" name="Google Shape;306;p33"/>
          <p:cNvCxnSpPr/>
          <p:nvPr/>
        </p:nvCxnSpPr>
        <p:spPr>
          <a:xfrm rot="10800000">
            <a:off x="1613325" y="3774250"/>
            <a:ext cx="1724400" cy="9030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33"/>
          <p:cNvCxnSpPr/>
          <p:nvPr/>
        </p:nvCxnSpPr>
        <p:spPr>
          <a:xfrm rot="10800000">
            <a:off x="2131275" y="3759750"/>
            <a:ext cx="1620900" cy="9027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p33"/>
          <p:cNvCxnSpPr/>
          <p:nvPr/>
        </p:nvCxnSpPr>
        <p:spPr>
          <a:xfrm flipH="1" rot="10800000">
            <a:off x="5076900" y="3774250"/>
            <a:ext cx="1739100" cy="8586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33"/>
          <p:cNvCxnSpPr/>
          <p:nvPr/>
        </p:nvCxnSpPr>
        <p:spPr>
          <a:xfrm flipH="1" rot="10800000">
            <a:off x="5668950" y="3781750"/>
            <a:ext cx="1672500" cy="8955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33"/>
          <p:cNvCxnSpPr/>
          <p:nvPr/>
        </p:nvCxnSpPr>
        <p:spPr>
          <a:xfrm flipH="1" rot="10800000">
            <a:off x="6001975" y="3885250"/>
            <a:ext cx="1791000" cy="83640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33"/>
          <p:cNvSpPr txBox="1"/>
          <p:nvPr/>
        </p:nvSpPr>
        <p:spPr>
          <a:xfrm>
            <a:off x="2787075" y="45810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Features which increase the fetal health</a:t>
            </a:r>
            <a:endParaRPr b="1">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Pearson Correlation Matrix</a:t>
            </a:r>
            <a:endParaRPr sz="3600">
              <a:solidFill>
                <a:srgbClr val="000000"/>
              </a:solidFill>
              <a:latin typeface="Georgia"/>
              <a:ea typeface="Georgia"/>
              <a:cs typeface="Georgia"/>
              <a:sym typeface="Georgia"/>
            </a:endParaRPr>
          </a:p>
        </p:txBody>
      </p:sp>
      <p:pic>
        <p:nvPicPr>
          <p:cNvPr id="317" name="Google Shape;317;p34"/>
          <p:cNvPicPr preferRelativeResize="0"/>
          <p:nvPr/>
        </p:nvPicPr>
        <p:blipFill>
          <a:blip r:embed="rId3">
            <a:alphaModFix/>
          </a:blip>
          <a:stretch>
            <a:fillRect/>
          </a:stretch>
        </p:blipFill>
        <p:spPr>
          <a:xfrm>
            <a:off x="672375" y="748050"/>
            <a:ext cx="4669310" cy="4192200"/>
          </a:xfrm>
          <a:prstGeom prst="rect">
            <a:avLst/>
          </a:prstGeom>
          <a:noFill/>
          <a:ln>
            <a:noFill/>
          </a:ln>
        </p:spPr>
      </p:pic>
      <p:sp>
        <p:nvSpPr>
          <p:cNvPr id="318" name="Google Shape;318;p34"/>
          <p:cNvSpPr txBox="1"/>
          <p:nvPr/>
        </p:nvSpPr>
        <p:spPr>
          <a:xfrm>
            <a:off x="5417300" y="748050"/>
            <a:ext cx="3537600" cy="1563900"/>
          </a:xfrm>
          <a:prstGeom prst="rect">
            <a:avLst/>
          </a:prstGeom>
          <a:noFill/>
          <a:ln>
            <a:noFill/>
          </a:ln>
        </p:spPr>
        <p:txBody>
          <a:bodyPr anchorCtr="0" anchor="t" bIns="91425" lIns="91425" spcFirstLastPara="1" rIns="91425" wrap="square" tIns="91425">
            <a:spAutoFit/>
          </a:bodyPr>
          <a:lstStyle/>
          <a:p>
            <a:pPr indent="-330200" lvl="0" marL="630000" rtl="0" algn="l">
              <a:lnSpc>
                <a:spcPct val="115000"/>
              </a:lnSpc>
              <a:spcBef>
                <a:spcPts val="0"/>
              </a:spcBef>
              <a:spcAft>
                <a:spcPts val="0"/>
              </a:spcAft>
              <a:buSzPts val="1600"/>
              <a:buFont typeface="Georgia"/>
              <a:buAutoNum type="arabicPeriod"/>
            </a:pPr>
            <a:r>
              <a:rPr lang="en-GB" sz="1600">
                <a:latin typeface="Georgia"/>
                <a:ea typeface="Georgia"/>
                <a:cs typeface="Georgia"/>
                <a:sym typeface="Georgia"/>
              </a:rPr>
              <a:t>Hist_mode, hist_mean and hist_median are highly correlated but we want to keep them all because they help clustering the classes</a:t>
            </a:r>
            <a:endParaRPr sz="1600">
              <a:latin typeface="Georgia"/>
              <a:ea typeface="Georgia"/>
              <a:cs typeface="Georgia"/>
              <a:sym typeface="Georgia"/>
            </a:endParaRPr>
          </a:p>
        </p:txBody>
      </p:sp>
      <p:sp>
        <p:nvSpPr>
          <p:cNvPr id="319" name="Google Shape;319;p34"/>
          <p:cNvSpPr/>
          <p:nvPr/>
        </p:nvSpPr>
        <p:spPr>
          <a:xfrm>
            <a:off x="3789175" y="3322925"/>
            <a:ext cx="782700" cy="83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txBox="1"/>
          <p:nvPr/>
        </p:nvSpPr>
        <p:spPr>
          <a:xfrm>
            <a:off x="4336825" y="3330325"/>
            <a:ext cx="23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Classification Metric Selection</a:t>
            </a:r>
            <a:endParaRPr sz="3600">
              <a:solidFill>
                <a:srgbClr val="000000"/>
              </a:solidFill>
              <a:latin typeface="Georgia"/>
              <a:ea typeface="Georgia"/>
              <a:cs typeface="Georgia"/>
              <a:sym typeface="Georgia"/>
            </a:endParaRPr>
          </a:p>
        </p:txBody>
      </p:sp>
      <p:sp>
        <p:nvSpPr>
          <p:cNvPr id="326" name="Google Shape;326;p35"/>
          <p:cNvSpPr txBox="1"/>
          <p:nvPr/>
        </p:nvSpPr>
        <p:spPr>
          <a:xfrm>
            <a:off x="0" y="646500"/>
            <a:ext cx="9144000" cy="4431000"/>
          </a:xfrm>
          <a:prstGeom prst="rect">
            <a:avLst/>
          </a:prstGeom>
          <a:noFill/>
          <a:ln>
            <a:noFill/>
          </a:ln>
        </p:spPr>
        <p:txBody>
          <a:bodyPr anchorCtr="0" anchor="t" bIns="45700" lIns="270000" spcFirstLastPara="1" rIns="91425" wrap="square" tIns="45700">
            <a:normAutofit/>
          </a:bodyPr>
          <a:lstStyle/>
          <a:p>
            <a:pPr indent="-330200" lvl="0" marL="457200" rtl="0" algn="l">
              <a:lnSpc>
                <a:spcPct val="200000"/>
              </a:lnSpc>
              <a:spcBef>
                <a:spcPts val="259"/>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Selecting the best metric for the model is dependent on the errors we want to minimize which are:</a:t>
            </a:r>
            <a:endParaRPr sz="1600">
              <a:solidFill>
                <a:schemeClr val="dk2"/>
              </a:solidFill>
              <a:latin typeface="Georgia"/>
              <a:ea typeface="Georgia"/>
              <a:cs typeface="Georgia"/>
              <a:sym typeface="Georgia"/>
            </a:endParaRPr>
          </a:p>
          <a:p>
            <a:pPr indent="-330200" lvl="1" marL="1371600" rtl="0" algn="l">
              <a:lnSpc>
                <a:spcPct val="200000"/>
              </a:lnSpc>
              <a:spcBef>
                <a:spcPts val="0"/>
              </a:spcBef>
              <a:spcAft>
                <a:spcPts val="0"/>
              </a:spcAft>
              <a:buClr>
                <a:schemeClr val="dk2"/>
              </a:buClr>
              <a:buSzPts val="1600"/>
              <a:buFont typeface="Georgia"/>
              <a:buChar char="○"/>
            </a:pPr>
            <a:r>
              <a:rPr lang="en-GB" sz="1600" u="sng">
                <a:solidFill>
                  <a:schemeClr val="dk2"/>
                </a:solidFill>
                <a:latin typeface="Georgia"/>
                <a:ea typeface="Georgia"/>
                <a:cs typeface="Georgia"/>
                <a:sym typeface="Georgia"/>
              </a:rPr>
              <a:t>False positive errors</a:t>
            </a:r>
            <a:r>
              <a:rPr lang="en-GB" sz="1600">
                <a:solidFill>
                  <a:schemeClr val="dk2"/>
                </a:solidFill>
                <a:latin typeface="Georgia"/>
                <a:ea typeface="Georgia"/>
                <a:cs typeface="Georgia"/>
                <a:sym typeface="Georgia"/>
              </a:rPr>
              <a:t> : Healthy fetus predicted as pathological </a:t>
            </a:r>
            <a:endParaRPr sz="1600">
              <a:solidFill>
                <a:schemeClr val="dk2"/>
              </a:solidFill>
              <a:latin typeface="Georgia"/>
              <a:ea typeface="Georgia"/>
              <a:cs typeface="Georgia"/>
              <a:sym typeface="Georgia"/>
            </a:endParaRPr>
          </a:p>
          <a:p>
            <a:pPr indent="-330200" lvl="1" marL="1371600" rtl="0" algn="l">
              <a:lnSpc>
                <a:spcPct val="200000"/>
              </a:lnSpc>
              <a:spcBef>
                <a:spcPts val="0"/>
              </a:spcBef>
              <a:spcAft>
                <a:spcPts val="0"/>
              </a:spcAft>
              <a:buClr>
                <a:schemeClr val="dk2"/>
              </a:buClr>
              <a:buSzPts val="1600"/>
              <a:buFont typeface="Georgia"/>
              <a:buChar char="○"/>
            </a:pPr>
            <a:r>
              <a:rPr lang="en-GB" sz="1600" u="sng">
                <a:solidFill>
                  <a:schemeClr val="dk2"/>
                </a:solidFill>
                <a:latin typeface="Georgia"/>
                <a:ea typeface="Georgia"/>
                <a:cs typeface="Georgia"/>
                <a:sym typeface="Georgia"/>
              </a:rPr>
              <a:t>False negative errors</a:t>
            </a:r>
            <a:r>
              <a:rPr lang="en-GB" sz="1600">
                <a:solidFill>
                  <a:schemeClr val="dk2"/>
                </a:solidFill>
                <a:latin typeface="Georgia"/>
                <a:ea typeface="Georgia"/>
                <a:cs typeface="Georgia"/>
                <a:sym typeface="Georgia"/>
              </a:rPr>
              <a:t> : Pathological fetus predicted as normal</a:t>
            </a:r>
            <a:endParaRPr sz="1600">
              <a:solidFill>
                <a:schemeClr val="dk2"/>
              </a:solidFill>
              <a:latin typeface="Georgia"/>
              <a:ea typeface="Georgia"/>
              <a:cs typeface="Georgia"/>
              <a:sym typeface="Georgia"/>
            </a:endParaRPr>
          </a:p>
          <a:p>
            <a:pPr indent="-330200" lvl="0" marL="457200" rtl="0" algn="l">
              <a:lnSpc>
                <a:spcPct val="200000"/>
              </a:lnSpc>
              <a:spcBef>
                <a:spcPts val="0"/>
              </a:spcBef>
              <a:spcAft>
                <a:spcPts val="0"/>
              </a:spcAft>
              <a:buClr>
                <a:schemeClr val="dk2"/>
              </a:buClr>
              <a:buSzPts val="1600"/>
              <a:buChar char="●"/>
            </a:pPr>
            <a:r>
              <a:rPr lang="en-GB" sz="1600">
                <a:solidFill>
                  <a:schemeClr val="dk2"/>
                </a:solidFill>
                <a:latin typeface="Georgia"/>
                <a:ea typeface="Georgia"/>
                <a:cs typeface="Georgia"/>
                <a:sym typeface="Georgia"/>
              </a:rPr>
              <a:t>The model should address both errors, ergo:</a:t>
            </a:r>
            <a:br>
              <a:rPr lang="en-GB" sz="1600">
                <a:solidFill>
                  <a:schemeClr val="dk2"/>
                </a:solidFill>
                <a:latin typeface="Georgia"/>
                <a:ea typeface="Georgia"/>
                <a:cs typeface="Georgia"/>
                <a:sym typeface="Georgia"/>
              </a:rPr>
            </a:br>
            <a:r>
              <a:rPr lang="en-GB" sz="1600">
                <a:solidFill>
                  <a:schemeClr val="dk2"/>
                </a:solidFill>
                <a:latin typeface="Georgia"/>
                <a:ea typeface="Georgia"/>
                <a:cs typeface="Georgia"/>
                <a:sym typeface="Georgia"/>
              </a:rPr>
              <a:t>The metric of choice chosen is the F1 score, which is </a:t>
            </a:r>
            <a:r>
              <a:rPr lang="en-GB" sz="1600">
                <a:solidFill>
                  <a:srgbClr val="292929"/>
                </a:solidFill>
                <a:latin typeface="Georgia"/>
                <a:ea typeface="Georgia"/>
                <a:cs typeface="Georgia"/>
                <a:sym typeface="Georgia"/>
              </a:rPr>
              <a:t>the harmonic mean of precision and recall</a:t>
            </a:r>
            <a:endParaRPr sz="1600">
              <a:solidFill>
                <a:srgbClr val="292929"/>
              </a:solidFill>
              <a:latin typeface="Georgia"/>
              <a:ea typeface="Georgia"/>
              <a:cs typeface="Georgia"/>
              <a:sym typeface="Georgia"/>
            </a:endParaRPr>
          </a:p>
          <a:p>
            <a:pPr indent="-330200" lvl="0" marL="457200" rtl="0" algn="l">
              <a:lnSpc>
                <a:spcPct val="200000"/>
              </a:lnSpc>
              <a:spcBef>
                <a:spcPts val="0"/>
              </a:spcBef>
              <a:spcAft>
                <a:spcPts val="0"/>
              </a:spcAft>
              <a:buClr>
                <a:srgbClr val="292929"/>
              </a:buClr>
              <a:buSzPts val="1600"/>
              <a:buFont typeface="Georgia"/>
              <a:buChar char="●"/>
            </a:pPr>
            <a:r>
              <a:rPr lang="en-GB" sz="1600">
                <a:solidFill>
                  <a:srgbClr val="292929"/>
                </a:solidFill>
                <a:latin typeface="Georgia"/>
                <a:ea typeface="Georgia"/>
                <a:cs typeface="Georgia"/>
                <a:sym typeface="Georgia"/>
              </a:rPr>
              <a:t>Selecting Macro instead of the weighted F1 was due to the fact weighted metric favours the major class and the purpose of the model is to focus on the minor classes instead</a:t>
            </a:r>
            <a:endParaRPr sz="1600">
              <a:solidFill>
                <a:srgbClr val="292929"/>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Classification Models</a:t>
            </a:r>
            <a:endParaRPr sz="3300">
              <a:latin typeface="Georgia"/>
              <a:ea typeface="Georgia"/>
              <a:cs typeface="Georgia"/>
              <a:sym typeface="Georgia"/>
            </a:endParaRPr>
          </a:p>
        </p:txBody>
      </p:sp>
      <p:sp>
        <p:nvSpPr>
          <p:cNvPr id="332" name="Google Shape;332;p36"/>
          <p:cNvSpPr txBox="1"/>
          <p:nvPr/>
        </p:nvSpPr>
        <p:spPr>
          <a:xfrm>
            <a:off x="1219200" y="3932425"/>
            <a:ext cx="6705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Georgia"/>
              <a:buChar char="●"/>
            </a:pPr>
            <a:r>
              <a:rPr lang="en-GB">
                <a:latin typeface="Georgia"/>
                <a:ea typeface="Georgia"/>
                <a:cs typeface="Georgia"/>
                <a:sym typeface="Georgia"/>
              </a:rPr>
              <a:t>Logistics Regression best parameters: C: 5.45, Class_weight: balanced, Penalty: l1, Multi_class: auto</a:t>
            </a:r>
            <a:endParaRPr>
              <a:latin typeface="Georgia"/>
              <a:ea typeface="Georgia"/>
              <a:cs typeface="Georgia"/>
              <a:sym typeface="Georgia"/>
            </a:endParaRPr>
          </a:p>
        </p:txBody>
      </p:sp>
      <p:pic>
        <p:nvPicPr>
          <p:cNvPr id="333" name="Google Shape;333;p36"/>
          <p:cNvPicPr preferRelativeResize="0"/>
          <p:nvPr/>
        </p:nvPicPr>
        <p:blipFill>
          <a:blip r:embed="rId3">
            <a:alphaModFix/>
          </a:blip>
          <a:stretch>
            <a:fillRect/>
          </a:stretch>
        </p:blipFill>
        <p:spPr>
          <a:xfrm>
            <a:off x="951700" y="952625"/>
            <a:ext cx="6705600" cy="275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Agenda</a:t>
            </a:r>
            <a:endParaRPr sz="3600">
              <a:solidFill>
                <a:srgbClr val="000000"/>
              </a:solidFill>
              <a:latin typeface="Georgia"/>
              <a:ea typeface="Georgia"/>
              <a:cs typeface="Georgia"/>
              <a:sym typeface="Georgia"/>
            </a:endParaRPr>
          </a:p>
        </p:txBody>
      </p:sp>
      <p:sp>
        <p:nvSpPr>
          <p:cNvPr id="165" name="Google Shape;165;p19"/>
          <p:cNvSpPr txBox="1"/>
          <p:nvPr/>
        </p:nvSpPr>
        <p:spPr>
          <a:xfrm>
            <a:off x="0" y="646500"/>
            <a:ext cx="9144000" cy="4527900"/>
          </a:xfrm>
          <a:prstGeom prst="rect">
            <a:avLst/>
          </a:prstGeom>
          <a:noFill/>
          <a:ln>
            <a:noFill/>
          </a:ln>
        </p:spPr>
        <p:txBody>
          <a:bodyPr anchorCtr="0" anchor="t" bIns="45700" lIns="91425" spcFirstLastPara="1" rIns="91425" wrap="square" tIns="45700">
            <a:spAutoFit/>
          </a:bodyPr>
          <a:lstStyle/>
          <a:p>
            <a:pPr indent="-355600" lvl="0" marL="630000" marR="0" rtl="1" algn="r">
              <a:lnSpc>
                <a:spcPct val="150000"/>
              </a:lnSpc>
              <a:spcBef>
                <a:spcPts val="259"/>
              </a:spcBef>
              <a:spcAft>
                <a:spcPts val="0"/>
              </a:spcAft>
              <a:buClr>
                <a:schemeClr val="dk2"/>
              </a:buClr>
              <a:buSzPts val="2000"/>
              <a:buChar char="●"/>
            </a:pPr>
            <a:r>
              <a:rPr lang="en-GB" sz="1600">
                <a:solidFill>
                  <a:schemeClr val="dk2"/>
                </a:solidFill>
                <a:latin typeface="Georgia"/>
                <a:ea typeface="Georgia"/>
                <a:cs typeface="Georgia"/>
                <a:sym typeface="Georgia"/>
              </a:rPr>
              <a:t>הצגת הדאטה או הבעיה</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ניתוח מסוג meta analysis - מנתחים את מרחב הפתרונות ולא פתרון יחיד</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עבודה על ה X הינדוס פיצ'רים - עבודה על real life data</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עבודה על ה y ביזנס לוג'יק - ביפורקציה (לבדוק מה זה אומר)</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בחירת מטריקה לעבודה - לציין שהתוצאות שלנו לא מאפשרות להביא ל recall ו presicion גבוה</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התמודדות עם קלאסים לא מאוזנים</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יצירת בייסליין מודל לבחינת טכניקות resampling שונות ואיך זה משפיע על הבייסליין לציין בבייסליין שy3-y6 דומים מאוד בתוצאות ולכן אפשר לצמצם את מרחב הפתרונות ל y3</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בניית מרחב הפתרונות באמצעות automl ובחירת המודל המתאים ביותר לפי מטריקה נבחרת פר y</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השוואת תוצאות ומסקנות - יציבות לעומת דיוק (mean and std)</a:t>
            </a:r>
            <a:endParaRPr sz="1600">
              <a:solidFill>
                <a:schemeClr val="dk2"/>
              </a:solidFill>
              <a:latin typeface="Georgia"/>
              <a:ea typeface="Georgia"/>
              <a:cs typeface="Georgia"/>
              <a:sym typeface="Georgia"/>
            </a:endParaRPr>
          </a:p>
          <a:p>
            <a:pPr indent="-330200" lvl="0" marL="630000" marR="0" rtl="1" algn="r">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מסקנות - חיבור לעולם האמיתי הנגשת פתרון שמסבירים שאין תוצאה מושלמת ועל כל רווח צריך לוותר על משהו אחר</a:t>
            </a:r>
            <a:endParaRPr sz="1600">
              <a:solidFill>
                <a:schemeClr val="dk2"/>
              </a:solidFill>
              <a:latin typeface="Georgia"/>
              <a:ea typeface="Georgia"/>
              <a:cs typeface="Georgia"/>
              <a:sym typeface="Georgia"/>
            </a:endParaRPr>
          </a:p>
          <a:p>
            <a:pPr indent="0" lvl="0" marL="457200" marR="0" rtl="1" algn="r">
              <a:lnSpc>
                <a:spcPct val="150000"/>
              </a:lnSpc>
              <a:spcBef>
                <a:spcPts val="259"/>
              </a:spcBef>
              <a:spcAft>
                <a:spcPts val="0"/>
              </a:spcAft>
              <a:buNone/>
            </a:pPr>
            <a:r>
              <a:t/>
            </a:r>
            <a:endParaRPr sz="1600">
              <a:solidFill>
                <a:schemeClr val="dk2"/>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Classification Models</a:t>
            </a:r>
            <a:endParaRPr sz="3300">
              <a:latin typeface="Georgia"/>
              <a:ea typeface="Georgia"/>
              <a:cs typeface="Georgia"/>
              <a:sym typeface="Georgia"/>
            </a:endParaRPr>
          </a:p>
        </p:txBody>
      </p:sp>
      <p:sp>
        <p:nvSpPr>
          <p:cNvPr id="339" name="Google Shape;339;p37"/>
          <p:cNvSpPr txBox="1"/>
          <p:nvPr/>
        </p:nvSpPr>
        <p:spPr>
          <a:xfrm>
            <a:off x="1219200" y="3939725"/>
            <a:ext cx="6705600" cy="895800"/>
          </a:xfrm>
          <a:prstGeom prst="rect">
            <a:avLst/>
          </a:prstGeom>
          <a:noFill/>
          <a:ln>
            <a:noFill/>
          </a:ln>
        </p:spPr>
        <p:txBody>
          <a:bodyPr anchorCtr="0" anchor="t" bIns="91425" lIns="91425" spcFirstLastPara="1" rIns="91425" wrap="square" tIns="91425">
            <a:spAutoFit/>
          </a:bodyPr>
          <a:lstStyle/>
          <a:p>
            <a:pPr indent="-317500" lvl="0" marL="447675" marR="0" rtl="0" algn="l">
              <a:lnSpc>
                <a:spcPct val="115000"/>
              </a:lnSpc>
              <a:spcBef>
                <a:spcPts val="0"/>
              </a:spcBef>
              <a:spcAft>
                <a:spcPts val="0"/>
              </a:spcAft>
              <a:buSzPts val="1400"/>
              <a:buFont typeface="Georgia"/>
              <a:buChar char="●"/>
            </a:pPr>
            <a:r>
              <a:rPr lang="en-GB">
                <a:latin typeface="Georgia"/>
                <a:ea typeface="Georgia"/>
                <a:cs typeface="Georgia"/>
                <a:sym typeface="Georgia"/>
              </a:rPr>
              <a:t>XGBoost classifier parameters: Colsample_bytree: 1.0, Gamma: 0.5, Learning_rate: 0.3, Max_depth: 7, Min_child_weight: 1, N_estimators: 100, Subsample: 0.8</a:t>
            </a:r>
            <a:endParaRPr>
              <a:latin typeface="Georgia"/>
              <a:ea typeface="Georgia"/>
              <a:cs typeface="Georgia"/>
              <a:sym typeface="Georgia"/>
            </a:endParaRPr>
          </a:p>
        </p:txBody>
      </p:sp>
      <p:pic>
        <p:nvPicPr>
          <p:cNvPr id="340" name="Google Shape;340;p37"/>
          <p:cNvPicPr preferRelativeResize="0"/>
          <p:nvPr/>
        </p:nvPicPr>
        <p:blipFill>
          <a:blip r:embed="rId3">
            <a:alphaModFix/>
          </a:blip>
          <a:stretch>
            <a:fillRect/>
          </a:stretch>
        </p:blipFill>
        <p:spPr>
          <a:xfrm>
            <a:off x="1003475" y="922350"/>
            <a:ext cx="6705600" cy="2743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8"/>
          <p:cNvPicPr preferRelativeResize="0"/>
          <p:nvPr/>
        </p:nvPicPr>
        <p:blipFill>
          <a:blip r:embed="rId3">
            <a:alphaModFix/>
          </a:blip>
          <a:stretch>
            <a:fillRect/>
          </a:stretch>
        </p:blipFill>
        <p:spPr>
          <a:xfrm>
            <a:off x="322500" y="769950"/>
            <a:ext cx="5146625" cy="4177150"/>
          </a:xfrm>
          <a:prstGeom prst="rect">
            <a:avLst/>
          </a:prstGeom>
          <a:noFill/>
          <a:ln>
            <a:noFill/>
          </a:ln>
        </p:spPr>
      </p:pic>
      <p:sp>
        <p:nvSpPr>
          <p:cNvPr id="346" name="Google Shape;346;p38"/>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Best Model Metrics Per Class</a:t>
            </a:r>
            <a:endParaRPr sz="3300">
              <a:latin typeface="Georgia"/>
              <a:ea typeface="Georgia"/>
              <a:cs typeface="Georgia"/>
              <a:sym typeface="Georgia"/>
            </a:endParaRPr>
          </a:p>
        </p:txBody>
      </p:sp>
      <p:sp>
        <p:nvSpPr>
          <p:cNvPr id="347" name="Google Shape;347;p38"/>
          <p:cNvSpPr txBox="1"/>
          <p:nvPr/>
        </p:nvSpPr>
        <p:spPr>
          <a:xfrm>
            <a:off x="5469125" y="1990550"/>
            <a:ext cx="3789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Model Performs the best on the major class ‘Normal’ and struggles the most with ‘Suspect’ Class. As anticipated from the EDA</a:t>
            </a:r>
            <a:endParaRPr>
              <a:latin typeface="Georgia"/>
              <a:ea typeface="Georgia"/>
              <a:cs typeface="Georgia"/>
              <a:sym typeface="Georgia"/>
            </a:endParaRPr>
          </a:p>
        </p:txBody>
      </p:sp>
      <p:graphicFrame>
        <p:nvGraphicFramePr>
          <p:cNvPr id="348" name="Google Shape;348;p38"/>
          <p:cNvGraphicFramePr/>
          <p:nvPr/>
        </p:nvGraphicFramePr>
        <p:xfrm>
          <a:off x="5543150" y="977050"/>
          <a:ext cx="3000000" cy="3000000"/>
        </p:xfrm>
        <a:graphic>
          <a:graphicData uri="http://schemas.openxmlformats.org/drawingml/2006/table">
            <a:tbl>
              <a:tblPr>
                <a:noFill/>
                <a:tableStyleId>{1C99B059-47F6-487E-8CEB-2D65980EF2D6}</a:tableStyleId>
              </a:tblPr>
              <a:tblGrid>
                <a:gridCol w="878000"/>
                <a:gridCol w="781775"/>
                <a:gridCol w="1048225"/>
                <a:gridCol w="804000"/>
              </a:tblGrid>
              <a:tr h="381000">
                <a:tc>
                  <a:txBody>
                    <a:bodyPr/>
                    <a:lstStyle/>
                    <a:p>
                      <a:pPr indent="0" lvl="0" marL="0" rtl="0" algn="l">
                        <a:spcBef>
                          <a:spcPts val="0"/>
                        </a:spcBef>
                        <a:spcAft>
                          <a:spcPts val="0"/>
                        </a:spcAft>
                        <a:buNone/>
                      </a:pPr>
                      <a:r>
                        <a:rPr b="1" lang="en-GB" sz="1100"/>
                        <a:t>class</a:t>
                      </a:r>
                      <a:endParaRPr b="1"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GB" sz="1100"/>
                        <a:t>Normal</a:t>
                      </a:r>
                      <a:endParaRPr b="1"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GB" sz="1100"/>
                        <a:t>Pathological</a:t>
                      </a:r>
                      <a:endParaRPr b="1"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GB" sz="1100"/>
                        <a:t>Suspect</a:t>
                      </a:r>
                      <a:endParaRPr b="1"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GB" sz="1100"/>
                        <a:t>F1</a:t>
                      </a:r>
                      <a:endParaRPr b="1"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100"/>
                        <a:t>97.6%</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100"/>
                        <a:t>90.9%</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GB" sz="1100"/>
                        <a:t>86.4%</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349" name="Google Shape;349;p38"/>
          <p:cNvSpPr/>
          <p:nvPr/>
        </p:nvSpPr>
        <p:spPr>
          <a:xfrm>
            <a:off x="814125" y="1099425"/>
            <a:ext cx="1198800" cy="1835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txBox="1"/>
          <p:nvPr/>
        </p:nvSpPr>
        <p:spPr>
          <a:xfrm>
            <a:off x="1680000" y="1114250"/>
            <a:ext cx="3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Feature Importance</a:t>
            </a:r>
            <a:endParaRPr sz="3300">
              <a:latin typeface="Georgia"/>
              <a:ea typeface="Georgia"/>
              <a:cs typeface="Georgia"/>
              <a:sym typeface="Georgia"/>
            </a:endParaRPr>
          </a:p>
        </p:txBody>
      </p:sp>
      <p:pic>
        <p:nvPicPr>
          <p:cNvPr id="356" name="Google Shape;356;p39"/>
          <p:cNvPicPr preferRelativeResize="0"/>
          <p:nvPr/>
        </p:nvPicPr>
        <p:blipFill>
          <a:blip r:embed="rId3">
            <a:alphaModFix/>
          </a:blip>
          <a:stretch>
            <a:fillRect/>
          </a:stretch>
        </p:blipFill>
        <p:spPr>
          <a:xfrm>
            <a:off x="159800" y="839175"/>
            <a:ext cx="5560026" cy="3946824"/>
          </a:xfrm>
          <a:prstGeom prst="rect">
            <a:avLst/>
          </a:prstGeom>
          <a:noFill/>
          <a:ln>
            <a:noFill/>
          </a:ln>
        </p:spPr>
      </p:pic>
      <p:sp>
        <p:nvSpPr>
          <p:cNvPr id="357" name="Google Shape;357;p39"/>
          <p:cNvSpPr txBox="1"/>
          <p:nvPr/>
        </p:nvSpPr>
        <p:spPr>
          <a:xfrm>
            <a:off x="5807425" y="769675"/>
            <a:ext cx="3261300" cy="2770500"/>
          </a:xfrm>
          <a:prstGeom prst="rect">
            <a:avLst/>
          </a:prstGeom>
          <a:noFill/>
          <a:ln>
            <a:noFill/>
          </a:ln>
        </p:spPr>
        <p:txBody>
          <a:bodyPr anchorCtr="0" anchor="t" bIns="91425" lIns="91425" spcFirstLastPara="1" rIns="91425" wrap="square" tIns="91425">
            <a:spAutoFit/>
          </a:bodyPr>
          <a:lstStyle/>
          <a:p>
            <a:pPr indent="-317500" lvl="0" marL="360000" rtl="0" algn="l">
              <a:spcBef>
                <a:spcPts val="0"/>
              </a:spcBef>
              <a:spcAft>
                <a:spcPts val="0"/>
              </a:spcAft>
              <a:buSzPts val="1400"/>
              <a:buFont typeface="Georgia"/>
              <a:buAutoNum type="arabicPeriod"/>
            </a:pPr>
            <a:r>
              <a:rPr lang="en-GB">
                <a:latin typeface="Georgia"/>
                <a:ea typeface="Georgia"/>
                <a:cs typeface="Georgia"/>
                <a:sym typeface="Georgia"/>
              </a:rPr>
              <a:t>Most Important </a:t>
            </a:r>
            <a:r>
              <a:rPr lang="en-GB">
                <a:latin typeface="Georgia"/>
                <a:ea typeface="Georgia"/>
                <a:cs typeface="Georgia"/>
                <a:sym typeface="Georgia"/>
              </a:rPr>
              <a:t>features used by the model to differentiate between the class:</a:t>
            </a:r>
            <a:endParaRPr>
              <a:latin typeface="Georgia"/>
              <a:ea typeface="Georgia"/>
              <a:cs typeface="Georgia"/>
              <a:sym typeface="Georgia"/>
            </a:endParaRPr>
          </a:p>
          <a:p>
            <a:pPr indent="-317500" lvl="0" marL="719999" rtl="0" algn="l">
              <a:spcBef>
                <a:spcPts val="0"/>
              </a:spcBef>
              <a:spcAft>
                <a:spcPts val="0"/>
              </a:spcAft>
              <a:buSzPts val="1400"/>
              <a:buFont typeface="Georgia"/>
              <a:buChar char="●"/>
            </a:pPr>
            <a:r>
              <a:rPr lang="en-GB">
                <a:latin typeface="Georgia"/>
                <a:ea typeface="Georgia"/>
                <a:cs typeface="Georgia"/>
                <a:sym typeface="Georgia"/>
              </a:rPr>
              <a:t>abnormal short term variability (with % and mean)</a:t>
            </a:r>
            <a:endParaRPr>
              <a:latin typeface="Georgia"/>
              <a:ea typeface="Georgia"/>
              <a:cs typeface="Georgia"/>
              <a:sym typeface="Georgia"/>
            </a:endParaRPr>
          </a:p>
          <a:p>
            <a:pPr indent="-317500" lvl="0" marL="719999" rtl="0" algn="l">
              <a:spcBef>
                <a:spcPts val="0"/>
              </a:spcBef>
              <a:spcAft>
                <a:spcPts val="0"/>
              </a:spcAft>
              <a:buSzPts val="1400"/>
              <a:buFont typeface="Georgia"/>
              <a:buChar char="●"/>
            </a:pPr>
            <a:r>
              <a:rPr lang="en-GB">
                <a:latin typeface="Georgia"/>
                <a:ea typeface="Georgia"/>
                <a:cs typeface="Georgia"/>
                <a:sym typeface="Georgia"/>
              </a:rPr>
              <a:t>Histogram mean</a:t>
            </a:r>
            <a:endParaRPr>
              <a:latin typeface="Georgia"/>
              <a:ea typeface="Georgia"/>
              <a:cs typeface="Georgia"/>
              <a:sym typeface="Georgia"/>
            </a:endParaRPr>
          </a:p>
          <a:p>
            <a:pPr indent="-317500" lvl="0" marL="719999" rtl="0" algn="l">
              <a:spcBef>
                <a:spcPts val="0"/>
              </a:spcBef>
              <a:spcAft>
                <a:spcPts val="0"/>
              </a:spcAft>
              <a:buSzPts val="1400"/>
              <a:buFont typeface="Georgia"/>
              <a:buChar char="●"/>
            </a:pPr>
            <a:r>
              <a:rPr lang="en-GB">
                <a:latin typeface="Georgia"/>
                <a:ea typeface="Georgia"/>
                <a:cs typeface="Georgia"/>
                <a:sym typeface="Georgia"/>
              </a:rPr>
              <a:t>Accelerations</a:t>
            </a:r>
            <a:endParaRPr>
              <a:latin typeface="Georgia"/>
              <a:ea typeface="Georgia"/>
              <a:cs typeface="Georgia"/>
              <a:sym typeface="Georgia"/>
            </a:endParaRPr>
          </a:p>
          <a:p>
            <a:pPr indent="-317500" lvl="0" marL="719999" rtl="0" algn="l">
              <a:spcBef>
                <a:spcPts val="0"/>
              </a:spcBef>
              <a:spcAft>
                <a:spcPts val="0"/>
              </a:spcAft>
              <a:buSzPts val="1400"/>
              <a:buFont typeface="Georgia"/>
              <a:buChar char="●"/>
            </a:pPr>
            <a:r>
              <a:rPr lang="en-GB">
                <a:latin typeface="Georgia"/>
                <a:ea typeface="Georgia"/>
                <a:cs typeface="Georgia"/>
                <a:sym typeface="Georgia"/>
              </a:rPr>
              <a:t>Contractions</a:t>
            </a:r>
            <a:endParaRPr>
              <a:latin typeface="Georgia"/>
              <a:ea typeface="Georgia"/>
              <a:cs typeface="Georgia"/>
              <a:sym typeface="Georgia"/>
            </a:endParaRPr>
          </a:p>
          <a:p>
            <a:pPr indent="-317500" lvl="0" marL="719999" rtl="0" algn="l">
              <a:spcBef>
                <a:spcPts val="0"/>
              </a:spcBef>
              <a:spcAft>
                <a:spcPts val="0"/>
              </a:spcAft>
              <a:buSzPts val="1400"/>
              <a:buFont typeface="Georgia"/>
              <a:buChar char="●"/>
            </a:pPr>
            <a:r>
              <a:rPr lang="en-GB">
                <a:latin typeface="Georgia"/>
                <a:ea typeface="Georgia"/>
                <a:cs typeface="Georgia"/>
                <a:sym typeface="Georgia"/>
              </a:rPr>
              <a:t>Prolonged</a:t>
            </a:r>
            <a:r>
              <a:rPr lang="en-GB">
                <a:latin typeface="Georgia"/>
                <a:ea typeface="Georgia"/>
                <a:cs typeface="Georgia"/>
                <a:sym typeface="Georgia"/>
              </a:rPr>
              <a:t> decelerations</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0" lvl="0" marL="457200" rtl="0" algn="l">
              <a:spcBef>
                <a:spcPts val="0"/>
              </a:spcBef>
              <a:spcAft>
                <a:spcPts val="0"/>
              </a:spcAft>
              <a:buNone/>
            </a:pPr>
            <a:r>
              <a:rPr lang="en-GB">
                <a:latin typeface="Georgia"/>
                <a:ea typeface="Georgia"/>
                <a:cs typeface="Georgia"/>
                <a:sym typeface="Georgia"/>
              </a:rPr>
              <a:t>Pretty much what we saw from the EDA as well</a:t>
            </a:r>
            <a:endParaRPr>
              <a:latin typeface="Georgia"/>
              <a:ea typeface="Georgia"/>
              <a:cs typeface="Georgia"/>
              <a:sym typeface="Georgia"/>
            </a:endParaRPr>
          </a:p>
        </p:txBody>
      </p:sp>
      <p:sp>
        <p:nvSpPr>
          <p:cNvPr id="358" name="Google Shape;358;p39"/>
          <p:cNvSpPr/>
          <p:nvPr/>
        </p:nvSpPr>
        <p:spPr>
          <a:xfrm>
            <a:off x="118400" y="769675"/>
            <a:ext cx="5559900" cy="130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txBox="1"/>
          <p:nvPr/>
        </p:nvSpPr>
        <p:spPr>
          <a:xfrm>
            <a:off x="118400" y="769675"/>
            <a:ext cx="3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0"/>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Conclusions</a:t>
            </a:r>
            <a:endParaRPr sz="3300">
              <a:latin typeface="Georgia"/>
              <a:ea typeface="Georgia"/>
              <a:cs typeface="Georgia"/>
              <a:sym typeface="Georgia"/>
            </a:endParaRPr>
          </a:p>
        </p:txBody>
      </p:sp>
      <p:sp>
        <p:nvSpPr>
          <p:cNvPr id="365" name="Google Shape;365;p40"/>
          <p:cNvSpPr txBox="1"/>
          <p:nvPr/>
        </p:nvSpPr>
        <p:spPr>
          <a:xfrm>
            <a:off x="596925" y="732525"/>
            <a:ext cx="8136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u="sng">
              <a:latin typeface="Georgia"/>
              <a:ea typeface="Georgia"/>
              <a:cs typeface="Georgia"/>
              <a:sym typeface="Georgia"/>
            </a:endParaRPr>
          </a:p>
          <a:p>
            <a:pPr indent="0" lvl="0" marL="0" rtl="0" algn="l">
              <a:spcBef>
                <a:spcPts val="0"/>
              </a:spcBef>
              <a:spcAft>
                <a:spcPts val="0"/>
              </a:spcAft>
              <a:buNone/>
            </a:pPr>
            <a:r>
              <a:rPr lang="en-GB" sz="1600" u="sng">
                <a:latin typeface="Georgia"/>
                <a:ea typeface="Georgia"/>
                <a:cs typeface="Georgia"/>
                <a:sym typeface="Georgia"/>
              </a:rPr>
              <a:t>Robustness</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We used cross validation with 10 ‘StratifiedShuffleSplit’ folds of 80/20.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The F1 mean we got was 91.2% with a standard deviation of 1.6%.</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Using ‘StratifiedShuffleSplit’ we feel our results are quite robust.</a:t>
            </a:r>
            <a:endParaRPr sz="1600">
              <a:latin typeface="Georgia"/>
              <a:ea typeface="Georgia"/>
              <a:cs typeface="Georgia"/>
              <a:sym typeface="Georgia"/>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Conclusions</a:t>
            </a:r>
            <a:endParaRPr sz="3300">
              <a:latin typeface="Georgia"/>
              <a:ea typeface="Georgia"/>
              <a:cs typeface="Georgia"/>
              <a:sym typeface="Georgia"/>
            </a:endParaRPr>
          </a:p>
        </p:txBody>
      </p:sp>
      <p:sp>
        <p:nvSpPr>
          <p:cNvPr id="371" name="Google Shape;371;p41"/>
          <p:cNvSpPr txBox="1"/>
          <p:nvPr/>
        </p:nvSpPr>
        <p:spPr>
          <a:xfrm>
            <a:off x="596925" y="732525"/>
            <a:ext cx="8136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GB" sz="1600" u="sng">
                <a:latin typeface="Georgia"/>
                <a:ea typeface="Georgia"/>
                <a:cs typeface="Georgia"/>
                <a:sym typeface="Georgia"/>
              </a:rPr>
              <a:t>Methods we used which did not help boost performance</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We tried to use SMOTE to help our model tackle the imbalance of our classes, however we did not saw an increase in our metrics.</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We tried using Voting with various other models alongside our best model, but the performance deteriorated.</a:t>
            </a:r>
            <a:endParaRPr sz="1600">
              <a:latin typeface="Georgia"/>
              <a:ea typeface="Georgia"/>
              <a:cs typeface="Georgia"/>
              <a:sym typeface="Georgia"/>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Conclusions</a:t>
            </a:r>
            <a:endParaRPr sz="3300">
              <a:latin typeface="Georgia"/>
              <a:ea typeface="Georgia"/>
              <a:cs typeface="Georgia"/>
              <a:sym typeface="Georgia"/>
            </a:endParaRPr>
          </a:p>
        </p:txBody>
      </p:sp>
      <p:sp>
        <p:nvSpPr>
          <p:cNvPr id="377" name="Google Shape;377;p42"/>
          <p:cNvSpPr txBox="1"/>
          <p:nvPr/>
        </p:nvSpPr>
        <p:spPr>
          <a:xfrm>
            <a:off x="596925" y="732525"/>
            <a:ext cx="8136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GB" sz="1600" u="sng">
                <a:latin typeface="Georgia"/>
                <a:ea typeface="Georgia"/>
                <a:cs typeface="Georgia"/>
                <a:sym typeface="Georgia"/>
              </a:rPr>
              <a:t>Items we didn't get to do</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0" lvl="0" marL="0" rtl="0" algn="l">
              <a:spcBef>
                <a:spcPts val="0"/>
              </a:spcBef>
              <a:spcAft>
                <a:spcPts val="0"/>
              </a:spcAft>
              <a:buNone/>
            </a:pPr>
            <a:r>
              <a:t/>
            </a:r>
            <a:endParaRPr sz="1600" u="sng">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Make the model simpler using feature selection.</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Employ more feature engineering maybe deal with some outliers.</a:t>
            </a:r>
            <a:endParaRPr sz="1600">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Conclusions</a:t>
            </a:r>
            <a:endParaRPr sz="3300">
              <a:latin typeface="Georgia"/>
              <a:ea typeface="Georgia"/>
              <a:cs typeface="Georgia"/>
              <a:sym typeface="Georgia"/>
            </a:endParaRPr>
          </a:p>
        </p:txBody>
      </p:sp>
      <p:pic>
        <p:nvPicPr>
          <p:cNvPr id="383" name="Google Shape;383;p43"/>
          <p:cNvPicPr preferRelativeResize="0"/>
          <p:nvPr/>
        </p:nvPicPr>
        <p:blipFill>
          <a:blip r:embed="rId3">
            <a:alphaModFix/>
          </a:blip>
          <a:stretch>
            <a:fillRect/>
          </a:stretch>
        </p:blipFill>
        <p:spPr>
          <a:xfrm>
            <a:off x="1684350" y="1161950"/>
            <a:ext cx="5494567" cy="305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4"/>
          <p:cNvSpPr txBox="1"/>
          <p:nvPr/>
        </p:nvSpPr>
        <p:spPr>
          <a:xfrm>
            <a:off x="0" y="-13350"/>
            <a:ext cx="9144000" cy="6927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300">
                <a:latin typeface="Georgia"/>
                <a:ea typeface="Georgia"/>
                <a:cs typeface="Georgia"/>
                <a:sym typeface="Georgia"/>
              </a:rPr>
              <a:t>Key takeoffs</a:t>
            </a:r>
            <a:endParaRPr sz="3300">
              <a:latin typeface="Georgia"/>
              <a:ea typeface="Georgia"/>
              <a:cs typeface="Georgia"/>
              <a:sym typeface="Georgia"/>
            </a:endParaRPr>
          </a:p>
        </p:txBody>
      </p:sp>
      <p:sp>
        <p:nvSpPr>
          <p:cNvPr id="389" name="Google Shape;389;p44"/>
          <p:cNvSpPr txBox="1"/>
          <p:nvPr/>
        </p:nvSpPr>
        <p:spPr>
          <a:xfrm>
            <a:off x="604325" y="902750"/>
            <a:ext cx="8136000" cy="31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700" u="sng">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GB" sz="1700">
                <a:latin typeface="Georgia"/>
                <a:ea typeface="Georgia"/>
                <a:cs typeface="Georgia"/>
                <a:sym typeface="Georgia"/>
              </a:rPr>
              <a:t>XGBoost worked best for this multi-class, imbalanced case ,F1=91.2% (1.6%)</a:t>
            </a:r>
            <a:endParaRPr sz="1700">
              <a:latin typeface="Georgia"/>
              <a:ea typeface="Georgia"/>
              <a:cs typeface="Georgia"/>
              <a:sym typeface="Georgia"/>
            </a:endParaRPr>
          </a:p>
          <a:p>
            <a:pPr indent="0" lvl="0" marL="0" rtl="0" algn="l">
              <a:lnSpc>
                <a:spcPct val="150000"/>
              </a:lnSpc>
              <a:spcBef>
                <a:spcPts val="0"/>
              </a:spcBef>
              <a:spcAft>
                <a:spcPts val="0"/>
              </a:spcAft>
              <a:buNone/>
            </a:pPr>
            <a:r>
              <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GB" sz="1700">
                <a:latin typeface="Georgia"/>
                <a:ea typeface="Georgia"/>
                <a:cs typeface="Georgia"/>
                <a:sym typeface="Georgia"/>
              </a:rPr>
              <a:t>Such model could be used to help identify fetal health, especially in 3rd world countries where professional personal is costly and scarce</a:t>
            </a:r>
            <a:endParaRPr sz="1700">
              <a:latin typeface="Georgia"/>
              <a:ea typeface="Georgia"/>
              <a:cs typeface="Georgia"/>
              <a:sym typeface="Georgia"/>
            </a:endParaRPr>
          </a:p>
          <a:p>
            <a:pPr indent="0" lvl="0" marL="0" rtl="0" algn="l">
              <a:lnSpc>
                <a:spcPct val="150000"/>
              </a:lnSpc>
              <a:spcBef>
                <a:spcPts val="0"/>
              </a:spcBef>
              <a:spcAft>
                <a:spcPts val="0"/>
              </a:spcAft>
              <a:buNone/>
            </a:pPr>
            <a:r>
              <a:t/>
            </a:r>
            <a:endParaRPr sz="1700">
              <a:latin typeface="Georgia"/>
              <a:ea typeface="Georgia"/>
              <a:cs typeface="Georgia"/>
              <a:sym typeface="Georgia"/>
            </a:endParaRPr>
          </a:p>
          <a:p>
            <a:pPr indent="-336550" lvl="0" marL="457200" rtl="0" algn="l">
              <a:lnSpc>
                <a:spcPct val="150000"/>
              </a:lnSpc>
              <a:spcBef>
                <a:spcPts val="0"/>
              </a:spcBef>
              <a:spcAft>
                <a:spcPts val="0"/>
              </a:spcAft>
              <a:buSzPts val="1700"/>
              <a:buFont typeface="Georgia"/>
              <a:buChar char="●"/>
            </a:pPr>
            <a:r>
              <a:rPr lang="en-GB" sz="1700">
                <a:latin typeface="Georgia"/>
                <a:ea typeface="Georgia"/>
                <a:cs typeface="Georgia"/>
                <a:sym typeface="Georgia"/>
              </a:rPr>
              <a:t>Further </a:t>
            </a:r>
            <a:r>
              <a:rPr lang="en-GB" sz="1700">
                <a:latin typeface="Georgia"/>
                <a:ea typeface="Georgia"/>
                <a:cs typeface="Georgia"/>
                <a:sym typeface="Georgia"/>
              </a:rPr>
              <a:t>research</a:t>
            </a:r>
            <a:r>
              <a:rPr lang="en-GB" sz="1700">
                <a:latin typeface="Georgia"/>
                <a:ea typeface="Georgia"/>
                <a:cs typeface="Georgia"/>
                <a:sym typeface="Georgia"/>
              </a:rPr>
              <a:t> to find even better </a:t>
            </a:r>
            <a:r>
              <a:rPr lang="en-GB" sz="1700">
                <a:latin typeface="Georgia"/>
                <a:ea typeface="Georgia"/>
                <a:cs typeface="Georgia"/>
                <a:sym typeface="Georgia"/>
              </a:rPr>
              <a:t>performing models is always recommended :)</a:t>
            </a:r>
            <a:endParaRPr sz="170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nvSpPr>
        <p:spPr>
          <a:xfrm>
            <a:off x="2106000" y="2017650"/>
            <a:ext cx="4932000" cy="11082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6000">
                <a:latin typeface="Lato"/>
                <a:ea typeface="Lato"/>
                <a:cs typeface="Lato"/>
                <a:sym typeface="Lato"/>
              </a:rPr>
              <a:t>Annex</a:t>
            </a:r>
            <a:endParaRPr sz="60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Classification Models</a:t>
            </a:r>
            <a:endParaRPr sz="3300">
              <a:latin typeface="Georgia"/>
              <a:ea typeface="Georgia"/>
              <a:cs typeface="Georgia"/>
              <a:sym typeface="Georgia"/>
            </a:endParaRPr>
          </a:p>
        </p:txBody>
      </p:sp>
      <p:sp>
        <p:nvSpPr>
          <p:cNvPr id="400" name="Google Shape;400;p46"/>
          <p:cNvSpPr/>
          <p:nvPr/>
        </p:nvSpPr>
        <p:spPr>
          <a:xfrm>
            <a:off x="6413950"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Logistics Regression</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After GridSearch</a:t>
            </a:r>
            <a:endParaRPr>
              <a:latin typeface="Georgia"/>
              <a:ea typeface="Georgia"/>
              <a:cs typeface="Georgia"/>
              <a:sym typeface="Georgia"/>
            </a:endParaRPr>
          </a:p>
        </p:txBody>
      </p:sp>
      <p:sp>
        <p:nvSpPr>
          <p:cNvPr id="401" name="Google Shape;401;p46"/>
          <p:cNvSpPr/>
          <p:nvPr/>
        </p:nvSpPr>
        <p:spPr>
          <a:xfrm>
            <a:off x="3563175"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Logistics Regression</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parameters</a:t>
            </a:r>
            <a:endParaRPr>
              <a:latin typeface="Georgia"/>
              <a:ea typeface="Georgia"/>
              <a:cs typeface="Georgia"/>
              <a:sym typeface="Georgia"/>
            </a:endParaRPr>
          </a:p>
        </p:txBody>
      </p:sp>
      <p:sp>
        <p:nvSpPr>
          <p:cNvPr id="402" name="Google Shape;402;p46"/>
          <p:cNvSpPr/>
          <p:nvPr/>
        </p:nvSpPr>
        <p:spPr>
          <a:xfrm>
            <a:off x="902100"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Logistics Regression</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Before GridSearch</a:t>
            </a:r>
            <a:endParaRPr>
              <a:latin typeface="Georgia"/>
              <a:ea typeface="Georgia"/>
              <a:cs typeface="Georgia"/>
              <a:sym typeface="Georgia"/>
            </a:endParaRPr>
          </a:p>
        </p:txBody>
      </p:sp>
      <p:sp>
        <p:nvSpPr>
          <p:cNvPr id="403" name="Google Shape;403;p46"/>
          <p:cNvSpPr/>
          <p:nvPr/>
        </p:nvSpPr>
        <p:spPr>
          <a:xfrm>
            <a:off x="3624750" y="2310650"/>
            <a:ext cx="1894500" cy="11322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Params: </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C: 5.45</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Class_weight: balanced</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Penalty: l1</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Multi_class: auto</a:t>
            </a:r>
            <a:endParaRPr sz="1200">
              <a:latin typeface="Georgia"/>
              <a:ea typeface="Georgia"/>
              <a:cs typeface="Georgia"/>
              <a:sym typeface="Georgia"/>
            </a:endParaRPr>
          </a:p>
        </p:txBody>
      </p:sp>
      <p:sp>
        <p:nvSpPr>
          <p:cNvPr id="404" name="Google Shape;404;p46"/>
          <p:cNvSpPr/>
          <p:nvPr/>
        </p:nvSpPr>
        <p:spPr>
          <a:xfrm>
            <a:off x="6413950" y="2326975"/>
            <a:ext cx="1894500" cy="11322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Test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79%</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Recall: 82%</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Precision: 77%</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Accuracy: 88%</a:t>
            </a:r>
            <a:endParaRPr sz="1200">
              <a:latin typeface="Georgia"/>
              <a:ea typeface="Georgia"/>
              <a:cs typeface="Georgia"/>
              <a:sym typeface="Georgia"/>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405" name="Google Shape;405;p46"/>
          <p:cNvSpPr txBox="1"/>
          <p:nvPr/>
        </p:nvSpPr>
        <p:spPr>
          <a:xfrm>
            <a:off x="917675" y="725550"/>
            <a:ext cx="25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Georgia"/>
                <a:ea typeface="Georgia"/>
                <a:cs typeface="Georgia"/>
                <a:sym typeface="Georgia"/>
              </a:rPr>
              <a:t>Benchmark model:</a:t>
            </a:r>
            <a:endParaRPr>
              <a:latin typeface="Georgia"/>
              <a:ea typeface="Georgia"/>
              <a:cs typeface="Georgia"/>
              <a:sym typeface="Georgia"/>
            </a:endParaRPr>
          </a:p>
        </p:txBody>
      </p:sp>
      <p:sp>
        <p:nvSpPr>
          <p:cNvPr id="406" name="Google Shape;406;p46"/>
          <p:cNvSpPr/>
          <p:nvPr/>
        </p:nvSpPr>
        <p:spPr>
          <a:xfrm>
            <a:off x="917675" y="3870725"/>
            <a:ext cx="1894500" cy="12063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CV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mean:</a:t>
            </a:r>
            <a:r>
              <a:rPr lang="en-GB" sz="1200">
                <a:latin typeface="Georgia"/>
                <a:ea typeface="Georgia"/>
                <a:cs typeface="Georgia"/>
                <a:sym typeface="Georgia"/>
              </a:rPr>
              <a:t> </a:t>
            </a:r>
            <a:r>
              <a:rPr lang="en-GB" sz="1200">
                <a:latin typeface="Georgia"/>
                <a:ea typeface="Georgia"/>
                <a:cs typeface="Georgia"/>
                <a:sym typeface="Georgia"/>
              </a:rPr>
              <a:t>77.5%</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STD: 2.2%</a:t>
            </a:r>
            <a:endParaRPr sz="1200">
              <a:latin typeface="Georgia"/>
              <a:ea typeface="Georgia"/>
              <a:cs typeface="Georgia"/>
              <a:sym typeface="Georgia"/>
            </a:endParaRPr>
          </a:p>
        </p:txBody>
      </p:sp>
      <p:sp>
        <p:nvSpPr>
          <p:cNvPr id="407" name="Google Shape;407;p46"/>
          <p:cNvSpPr/>
          <p:nvPr/>
        </p:nvSpPr>
        <p:spPr>
          <a:xfrm>
            <a:off x="6413950" y="3870725"/>
            <a:ext cx="1894500" cy="12063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CV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mean: 78.5%</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STD: 2.1%</a:t>
            </a:r>
            <a:endParaRPr sz="1200">
              <a:latin typeface="Georgia"/>
              <a:ea typeface="Georgia"/>
              <a:cs typeface="Georgia"/>
              <a:sym typeface="Georgia"/>
            </a:endParaRPr>
          </a:p>
        </p:txBody>
      </p:sp>
      <p:sp>
        <p:nvSpPr>
          <p:cNvPr id="408" name="Google Shape;408;p46"/>
          <p:cNvSpPr/>
          <p:nvPr/>
        </p:nvSpPr>
        <p:spPr>
          <a:xfrm>
            <a:off x="902100" y="2310650"/>
            <a:ext cx="1894500" cy="11322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Te</a:t>
            </a:r>
            <a:r>
              <a:rPr lang="en-GB" sz="1200">
                <a:latin typeface="Georgia"/>
                <a:ea typeface="Georgia"/>
                <a:cs typeface="Georgia"/>
                <a:sym typeface="Georgia"/>
              </a:rPr>
              <a:t>s</a:t>
            </a:r>
            <a:r>
              <a:rPr lang="en-GB" sz="1200">
                <a:latin typeface="Georgia"/>
                <a:ea typeface="Georgia"/>
                <a:cs typeface="Georgia"/>
                <a:sym typeface="Georgia"/>
              </a:rPr>
              <a:t>t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78%</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Recall: 79%</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Precision: 83%</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Accuracy: 90%</a:t>
            </a:r>
            <a:endParaRPr sz="1200">
              <a:latin typeface="Georgia"/>
              <a:ea typeface="Georgia"/>
              <a:cs typeface="Georgia"/>
              <a:sym typeface="Georgia"/>
            </a:endParaRPr>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Motivation</a:t>
            </a:r>
            <a:endParaRPr sz="3600">
              <a:solidFill>
                <a:srgbClr val="000000"/>
              </a:solidFill>
              <a:latin typeface="Georgia"/>
              <a:ea typeface="Georgia"/>
              <a:cs typeface="Georgia"/>
              <a:sym typeface="Georgia"/>
            </a:endParaRPr>
          </a:p>
        </p:txBody>
      </p:sp>
      <p:sp>
        <p:nvSpPr>
          <p:cNvPr id="171" name="Google Shape;171;p20"/>
          <p:cNvSpPr txBox="1"/>
          <p:nvPr/>
        </p:nvSpPr>
        <p:spPr>
          <a:xfrm>
            <a:off x="0" y="646500"/>
            <a:ext cx="9144000" cy="48417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600"/>
              </a:spcBef>
              <a:spcAft>
                <a:spcPts val="0"/>
              </a:spcAft>
              <a:buNone/>
            </a:pPr>
            <a:r>
              <a:t/>
            </a:r>
            <a:endParaRPr sz="1600">
              <a:solidFill>
                <a:schemeClr val="dk2"/>
              </a:solidFill>
              <a:latin typeface="Georgia"/>
              <a:ea typeface="Georgia"/>
              <a:cs typeface="Georgia"/>
              <a:sym typeface="Georgia"/>
            </a:endParaRPr>
          </a:p>
          <a:p>
            <a:pPr indent="-330200" lvl="0" marL="457200" rtl="0" algn="l">
              <a:lnSpc>
                <a:spcPct val="150000"/>
              </a:lnSpc>
              <a:spcBef>
                <a:spcPts val="100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Reduction of child and maternal mortality is a key indicator of human progress.</a:t>
            </a:r>
            <a:endParaRPr sz="1600">
              <a:solidFill>
                <a:schemeClr val="dk2"/>
              </a:solidFill>
              <a:latin typeface="Georgia"/>
              <a:ea typeface="Georgia"/>
              <a:cs typeface="Georgia"/>
              <a:sym typeface="Georgia"/>
            </a:endParaRPr>
          </a:p>
          <a:p>
            <a:pPr indent="0" lvl="0" marL="457200" rtl="0" algn="l">
              <a:lnSpc>
                <a:spcPct val="150000"/>
              </a:lnSpc>
              <a:spcBef>
                <a:spcPts val="1000"/>
              </a:spcBef>
              <a:spcAft>
                <a:spcPts val="0"/>
              </a:spcAft>
              <a:buNone/>
            </a:pPr>
            <a:r>
              <a:t/>
            </a:r>
            <a:endParaRPr sz="1600">
              <a:solidFill>
                <a:schemeClr val="dk2"/>
              </a:solidFill>
              <a:latin typeface="Georgia"/>
              <a:ea typeface="Georgia"/>
              <a:cs typeface="Georgia"/>
              <a:sym typeface="Georgia"/>
            </a:endParaRPr>
          </a:p>
          <a:p>
            <a:pPr indent="-330200" lvl="0" marL="457200" rtl="0" algn="l">
              <a:lnSpc>
                <a:spcPct val="150000"/>
              </a:lnSpc>
              <a:spcBef>
                <a:spcPts val="100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In 2017 alone 295k deaths occurred during and following pregnancy and childbirth.</a:t>
            </a:r>
            <a:endParaRPr sz="1600">
              <a:solidFill>
                <a:schemeClr val="dk2"/>
              </a:solidFill>
              <a:latin typeface="Georgia"/>
              <a:ea typeface="Georgia"/>
              <a:cs typeface="Georgia"/>
              <a:sym typeface="Georgia"/>
            </a:endParaRPr>
          </a:p>
          <a:p>
            <a:pPr indent="0" lvl="0" marL="457200" rtl="0" algn="l">
              <a:lnSpc>
                <a:spcPct val="150000"/>
              </a:lnSpc>
              <a:spcBef>
                <a:spcPts val="1000"/>
              </a:spcBef>
              <a:spcAft>
                <a:spcPts val="0"/>
              </a:spcAft>
              <a:buNone/>
            </a:pPr>
            <a:r>
              <a:t/>
            </a:r>
            <a:endParaRPr sz="1600">
              <a:solidFill>
                <a:schemeClr val="dk2"/>
              </a:solidFill>
              <a:latin typeface="Georgia"/>
              <a:ea typeface="Georgia"/>
              <a:cs typeface="Georgia"/>
              <a:sym typeface="Georgia"/>
            </a:endParaRPr>
          </a:p>
          <a:p>
            <a:pPr indent="-330200" lvl="0" marL="457200" rtl="0" algn="l">
              <a:lnSpc>
                <a:spcPct val="150000"/>
              </a:lnSpc>
              <a:spcBef>
                <a:spcPts val="100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The vast majority of these deaths (94%) occurred in low-resource settings, and most could have been prevented.</a:t>
            </a:r>
            <a:endParaRPr sz="1600">
              <a:solidFill>
                <a:schemeClr val="dk2"/>
              </a:solidFill>
              <a:latin typeface="Georgia"/>
              <a:ea typeface="Georgia"/>
              <a:cs typeface="Georgia"/>
              <a:sym typeface="Georgia"/>
            </a:endParaRPr>
          </a:p>
          <a:p>
            <a:pPr indent="0" lvl="0" marL="0" rtl="0" algn="l">
              <a:lnSpc>
                <a:spcPct val="150000"/>
              </a:lnSpc>
              <a:spcBef>
                <a:spcPts val="1000"/>
              </a:spcBef>
              <a:spcAft>
                <a:spcPts val="0"/>
              </a:spcAft>
              <a:buNone/>
            </a:pPr>
            <a:r>
              <a:t/>
            </a:r>
            <a:endParaRPr b="1" sz="1650">
              <a:solidFill>
                <a:schemeClr val="dk2"/>
              </a:solidFill>
              <a:latin typeface="Georgia"/>
              <a:ea typeface="Georgia"/>
              <a:cs typeface="Georgia"/>
              <a:sym typeface="Georgia"/>
            </a:endParaRPr>
          </a:p>
          <a:p>
            <a:pPr indent="0" lvl="0" marL="0" rtl="0" algn="l">
              <a:lnSpc>
                <a:spcPct val="150000"/>
              </a:lnSpc>
              <a:spcBef>
                <a:spcPts val="1000"/>
              </a:spcBef>
              <a:spcAft>
                <a:spcPts val="0"/>
              </a:spcAft>
              <a:buNone/>
            </a:pPr>
            <a:r>
              <a:t/>
            </a:r>
            <a:endParaRPr sz="1200">
              <a:solidFill>
                <a:srgbClr val="212121"/>
              </a:solidFill>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latin typeface="Roboto"/>
              <a:ea typeface="Roboto"/>
              <a:cs typeface="Roboto"/>
              <a:sym typeface="Roboto"/>
            </a:endParaRPr>
          </a:p>
          <a:p>
            <a:pPr indent="0" lvl="0" marL="0" rtl="0" algn="l">
              <a:lnSpc>
                <a:spcPct val="150000"/>
              </a:lnSpc>
              <a:spcBef>
                <a:spcPts val="500"/>
              </a:spcBef>
              <a:spcAft>
                <a:spcPts val="0"/>
              </a:spcAft>
              <a:buNone/>
            </a:pPr>
            <a:r>
              <a:t/>
            </a:r>
            <a:endParaRPr b="1" sz="1650">
              <a:solidFill>
                <a:schemeClr val="dk2"/>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Classification Models</a:t>
            </a:r>
            <a:endParaRPr sz="3300">
              <a:latin typeface="Georgia"/>
              <a:ea typeface="Georgia"/>
              <a:cs typeface="Georgia"/>
              <a:sym typeface="Georgia"/>
            </a:endParaRPr>
          </a:p>
        </p:txBody>
      </p:sp>
      <p:sp>
        <p:nvSpPr>
          <p:cNvPr id="414" name="Google Shape;414;p47"/>
          <p:cNvSpPr/>
          <p:nvPr/>
        </p:nvSpPr>
        <p:spPr>
          <a:xfrm>
            <a:off x="6413950"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XGBoost classifier</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After GridSearch</a:t>
            </a:r>
            <a:endParaRPr>
              <a:latin typeface="Georgia"/>
              <a:ea typeface="Georgia"/>
              <a:cs typeface="Georgia"/>
              <a:sym typeface="Georgia"/>
            </a:endParaRPr>
          </a:p>
        </p:txBody>
      </p:sp>
      <p:sp>
        <p:nvSpPr>
          <p:cNvPr id="415" name="Google Shape;415;p47"/>
          <p:cNvSpPr/>
          <p:nvPr/>
        </p:nvSpPr>
        <p:spPr>
          <a:xfrm>
            <a:off x="3658025"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XGBoost classifier</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parameters</a:t>
            </a:r>
            <a:endParaRPr>
              <a:latin typeface="Georgia"/>
              <a:ea typeface="Georgia"/>
              <a:cs typeface="Georgia"/>
              <a:sym typeface="Georgia"/>
            </a:endParaRPr>
          </a:p>
        </p:txBody>
      </p:sp>
      <p:sp>
        <p:nvSpPr>
          <p:cNvPr id="416" name="Google Shape;416;p47"/>
          <p:cNvSpPr/>
          <p:nvPr/>
        </p:nvSpPr>
        <p:spPr>
          <a:xfrm>
            <a:off x="902100" y="1101850"/>
            <a:ext cx="2434800" cy="8325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latin typeface="Georgia"/>
                <a:ea typeface="Georgia"/>
                <a:cs typeface="Georgia"/>
                <a:sym typeface="Georgia"/>
              </a:rPr>
              <a:t>XGBoost classifier</a:t>
            </a:r>
            <a:endParaRPr>
              <a:latin typeface="Georgia"/>
              <a:ea typeface="Georgia"/>
              <a:cs typeface="Georgia"/>
              <a:sym typeface="Georgia"/>
            </a:endParaRPr>
          </a:p>
          <a:p>
            <a:pPr indent="0" lvl="0" marL="0" rtl="0" algn="l">
              <a:lnSpc>
                <a:spcPct val="115000"/>
              </a:lnSpc>
              <a:spcBef>
                <a:spcPts val="0"/>
              </a:spcBef>
              <a:spcAft>
                <a:spcPts val="0"/>
              </a:spcAft>
              <a:buNone/>
            </a:pPr>
            <a:r>
              <a:rPr lang="en-GB">
                <a:latin typeface="Georgia"/>
                <a:ea typeface="Georgia"/>
                <a:cs typeface="Georgia"/>
                <a:sym typeface="Georgia"/>
              </a:rPr>
              <a:t>Before GridSearch</a:t>
            </a:r>
            <a:endParaRPr>
              <a:latin typeface="Georgia"/>
              <a:ea typeface="Georgia"/>
              <a:cs typeface="Georgia"/>
              <a:sym typeface="Georgia"/>
            </a:endParaRPr>
          </a:p>
        </p:txBody>
      </p:sp>
      <p:sp>
        <p:nvSpPr>
          <p:cNvPr id="417" name="Google Shape;417;p47"/>
          <p:cNvSpPr/>
          <p:nvPr/>
        </p:nvSpPr>
        <p:spPr>
          <a:xfrm>
            <a:off x="990900" y="2252875"/>
            <a:ext cx="1894500" cy="1206300"/>
          </a:xfrm>
          <a:prstGeom prst="wedgeRectCallout">
            <a:avLst>
              <a:gd fmla="val -21818" name="adj1"/>
              <a:gd fmla="val -764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Test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92%</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Recall: 92%</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Precision: 91%</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Accuracy: 95%</a:t>
            </a:r>
            <a:endParaRPr sz="1200">
              <a:latin typeface="Georgia"/>
              <a:ea typeface="Georgia"/>
              <a:cs typeface="Georgia"/>
              <a:sym typeface="Georgia"/>
            </a:endParaRPr>
          </a:p>
        </p:txBody>
      </p:sp>
      <p:sp>
        <p:nvSpPr>
          <p:cNvPr id="418" name="Google Shape;418;p47"/>
          <p:cNvSpPr/>
          <p:nvPr/>
        </p:nvSpPr>
        <p:spPr>
          <a:xfrm>
            <a:off x="3435075" y="2252875"/>
            <a:ext cx="1894500" cy="2455500"/>
          </a:xfrm>
          <a:prstGeom prst="wedgeRectCallout">
            <a:avLst>
              <a:gd fmla="val -23352" name="adj1"/>
              <a:gd fmla="val -6694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Params: </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Colsample_bytree: 1.0</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Gamma: 0.5</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Learning_rate: 0.3</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Max_depth: 7</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Min_child_weight: 1</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N_estimators: 100</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Subsample: 0.8</a:t>
            </a:r>
            <a:endParaRPr sz="1200">
              <a:latin typeface="Georgia"/>
              <a:ea typeface="Georgia"/>
              <a:cs typeface="Georgia"/>
              <a:sym typeface="Georgia"/>
            </a:endParaRPr>
          </a:p>
        </p:txBody>
      </p:sp>
      <p:sp>
        <p:nvSpPr>
          <p:cNvPr id="419" name="Google Shape;419;p47"/>
          <p:cNvSpPr/>
          <p:nvPr/>
        </p:nvSpPr>
        <p:spPr>
          <a:xfrm>
            <a:off x="6413950" y="2326975"/>
            <a:ext cx="1894500" cy="11322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Test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92%</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Recall: 93%</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Precision: 91%</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Accuracy: 96%</a:t>
            </a:r>
            <a:endParaRPr sz="1200">
              <a:latin typeface="Georgia"/>
              <a:ea typeface="Georgia"/>
              <a:cs typeface="Georgia"/>
              <a:sym typeface="Georgia"/>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420" name="Google Shape;420;p47"/>
          <p:cNvSpPr txBox="1"/>
          <p:nvPr/>
        </p:nvSpPr>
        <p:spPr>
          <a:xfrm>
            <a:off x="917675" y="725550"/>
            <a:ext cx="25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Georgia"/>
                <a:ea typeface="Georgia"/>
                <a:cs typeface="Georgia"/>
                <a:sym typeface="Georgia"/>
              </a:rPr>
              <a:t>Best Model we get</a:t>
            </a:r>
            <a:r>
              <a:rPr lang="en-GB">
                <a:latin typeface="Georgia"/>
                <a:ea typeface="Georgia"/>
                <a:cs typeface="Georgia"/>
                <a:sym typeface="Georgia"/>
              </a:rPr>
              <a:t>:</a:t>
            </a:r>
            <a:endParaRPr>
              <a:latin typeface="Georgia"/>
              <a:ea typeface="Georgia"/>
              <a:cs typeface="Georgia"/>
              <a:sym typeface="Georgia"/>
            </a:endParaRPr>
          </a:p>
        </p:txBody>
      </p:sp>
      <p:sp>
        <p:nvSpPr>
          <p:cNvPr id="421" name="Google Shape;421;p47"/>
          <p:cNvSpPr/>
          <p:nvPr/>
        </p:nvSpPr>
        <p:spPr>
          <a:xfrm>
            <a:off x="990900" y="3870725"/>
            <a:ext cx="1894500" cy="12063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CV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mean: 89.4%</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STD: 1.3%</a:t>
            </a:r>
            <a:endParaRPr sz="1200">
              <a:latin typeface="Georgia"/>
              <a:ea typeface="Georgia"/>
              <a:cs typeface="Georgia"/>
              <a:sym typeface="Georgia"/>
            </a:endParaRPr>
          </a:p>
        </p:txBody>
      </p:sp>
      <p:sp>
        <p:nvSpPr>
          <p:cNvPr id="422" name="Google Shape;422;p47"/>
          <p:cNvSpPr/>
          <p:nvPr/>
        </p:nvSpPr>
        <p:spPr>
          <a:xfrm>
            <a:off x="6413950" y="3870725"/>
            <a:ext cx="1894500" cy="1206300"/>
          </a:xfrm>
          <a:prstGeom prst="wedgeRectCallout">
            <a:avLst>
              <a:gd fmla="val -21874" name="adj1"/>
              <a:gd fmla="val -837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CV Results:</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mean: 91.2%</a:t>
            </a:r>
            <a:endParaRPr sz="1200">
              <a:latin typeface="Georgia"/>
              <a:ea typeface="Georgia"/>
              <a:cs typeface="Georgia"/>
              <a:sym typeface="Georgia"/>
            </a:endParaRPr>
          </a:p>
          <a:p>
            <a:pPr indent="0" lvl="0" marL="0" rtl="0" algn="l">
              <a:spcBef>
                <a:spcPts val="0"/>
              </a:spcBef>
              <a:spcAft>
                <a:spcPts val="0"/>
              </a:spcAft>
              <a:buNone/>
            </a:pPr>
            <a:r>
              <a:rPr lang="en-GB" sz="1200">
                <a:latin typeface="Georgia"/>
                <a:ea typeface="Georgia"/>
                <a:cs typeface="Georgia"/>
                <a:sym typeface="Georgia"/>
              </a:rPr>
              <a:t>F1 STD: 1.6%</a:t>
            </a:r>
            <a:endParaRPr sz="12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nvSpPr>
        <p:spPr>
          <a:xfrm>
            <a:off x="0" y="-13350"/>
            <a:ext cx="9144000" cy="738900"/>
          </a:xfrm>
          <a:prstGeom prst="rect">
            <a:avLst/>
          </a:prstGeom>
          <a:solidFill>
            <a:srgbClr val="FFFFFF"/>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GB" sz="3600">
                <a:latin typeface="Georgia"/>
                <a:ea typeface="Georgia"/>
                <a:cs typeface="Georgia"/>
                <a:sym typeface="Georgia"/>
              </a:rPr>
              <a:t>Classification Models</a:t>
            </a:r>
            <a:endParaRPr sz="3300">
              <a:latin typeface="Georgia"/>
              <a:ea typeface="Georgia"/>
              <a:cs typeface="Georgia"/>
              <a:sym typeface="Georgia"/>
            </a:endParaRPr>
          </a:p>
        </p:txBody>
      </p:sp>
      <p:pic>
        <p:nvPicPr>
          <p:cNvPr id="428" name="Google Shape;428;p48"/>
          <p:cNvPicPr preferRelativeResize="0"/>
          <p:nvPr/>
        </p:nvPicPr>
        <p:blipFill>
          <a:blip r:embed="rId3">
            <a:alphaModFix/>
          </a:blip>
          <a:stretch>
            <a:fillRect/>
          </a:stretch>
        </p:blipFill>
        <p:spPr>
          <a:xfrm>
            <a:off x="2061225" y="1403250"/>
            <a:ext cx="5266100" cy="206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Motivation</a:t>
            </a:r>
            <a:endParaRPr sz="3600">
              <a:solidFill>
                <a:srgbClr val="000000"/>
              </a:solidFill>
              <a:latin typeface="Georgia"/>
              <a:ea typeface="Georgia"/>
              <a:cs typeface="Georgia"/>
              <a:sym typeface="Georgia"/>
            </a:endParaRPr>
          </a:p>
        </p:txBody>
      </p:sp>
      <p:sp>
        <p:nvSpPr>
          <p:cNvPr id="177" name="Google Shape;177;p21"/>
          <p:cNvSpPr txBox="1"/>
          <p:nvPr/>
        </p:nvSpPr>
        <p:spPr>
          <a:xfrm>
            <a:off x="0" y="646500"/>
            <a:ext cx="9144000" cy="3706500"/>
          </a:xfrm>
          <a:prstGeom prst="rect">
            <a:avLst/>
          </a:prstGeom>
          <a:noFill/>
          <a:ln>
            <a:noFill/>
          </a:ln>
        </p:spPr>
        <p:txBody>
          <a:bodyPr anchorCtr="0" anchor="t" bIns="45700" lIns="91425" spcFirstLastPara="1" rIns="91425" wrap="square" tIns="45700">
            <a:spAutoFit/>
          </a:bodyPr>
          <a:lstStyle/>
          <a:p>
            <a:pPr indent="0" lvl="0" marL="457200" rtl="0" algn="l">
              <a:lnSpc>
                <a:spcPct val="150000"/>
              </a:lnSpc>
              <a:spcBef>
                <a:spcPts val="0"/>
              </a:spcBef>
              <a:spcAft>
                <a:spcPts val="0"/>
              </a:spcAft>
              <a:buNone/>
            </a:pPr>
            <a:r>
              <a:t/>
            </a:r>
            <a:endParaRPr sz="1600">
              <a:solidFill>
                <a:schemeClr val="dk2"/>
              </a:solidFill>
              <a:latin typeface="Georgia"/>
              <a:ea typeface="Georgia"/>
              <a:cs typeface="Georgia"/>
              <a:sym typeface="Georgia"/>
            </a:endParaRPr>
          </a:p>
          <a:p>
            <a:pPr indent="-330200" lvl="0" marL="457200" rtl="0" algn="l">
              <a:lnSpc>
                <a:spcPct val="150000"/>
              </a:lnSpc>
              <a:spcBef>
                <a:spcPts val="100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Cardiotocograms (CTGs) are a simple and cost accessible option to assess fetal health, allowing healthcare professionals to take action in order to prevent child and maternal mortality.</a:t>
            </a:r>
            <a:endParaRPr sz="1600">
              <a:solidFill>
                <a:schemeClr val="dk2"/>
              </a:solidFill>
              <a:latin typeface="Georgia"/>
              <a:ea typeface="Georgia"/>
              <a:cs typeface="Georgia"/>
              <a:sym typeface="Georgia"/>
            </a:endParaRPr>
          </a:p>
          <a:p>
            <a:pPr indent="0" lvl="0" marL="457200" rtl="0" algn="l">
              <a:lnSpc>
                <a:spcPct val="150000"/>
              </a:lnSpc>
              <a:spcBef>
                <a:spcPts val="1000"/>
              </a:spcBef>
              <a:spcAft>
                <a:spcPts val="0"/>
              </a:spcAft>
              <a:buNone/>
            </a:pPr>
            <a:r>
              <a:t/>
            </a:r>
            <a:endParaRPr sz="1600">
              <a:solidFill>
                <a:schemeClr val="dk2"/>
              </a:solidFill>
              <a:latin typeface="Georgia"/>
              <a:ea typeface="Georgia"/>
              <a:cs typeface="Georgia"/>
              <a:sym typeface="Georgia"/>
            </a:endParaRPr>
          </a:p>
          <a:p>
            <a:pPr indent="-330200" lvl="0" marL="457200" rtl="0" algn="l">
              <a:lnSpc>
                <a:spcPct val="150000"/>
              </a:lnSpc>
              <a:spcBef>
                <a:spcPts val="100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The equipment itself works by sending ultrasound pulses and reading its response, thus shedding light on fetal heart rate (FHR), fetal movements, uterine contractions and more.</a:t>
            </a:r>
            <a:endParaRPr b="1" sz="1600">
              <a:solidFill>
                <a:schemeClr val="dk2"/>
              </a:solidFill>
              <a:latin typeface="Georgia"/>
              <a:ea typeface="Georgia"/>
              <a:cs typeface="Georgia"/>
              <a:sym typeface="Georgia"/>
            </a:endParaRPr>
          </a:p>
          <a:p>
            <a:pPr indent="0" lvl="0" marL="0" rtl="0" algn="l">
              <a:lnSpc>
                <a:spcPct val="150000"/>
              </a:lnSpc>
              <a:spcBef>
                <a:spcPts val="1000"/>
              </a:spcBef>
              <a:spcAft>
                <a:spcPts val="0"/>
              </a:spcAft>
              <a:buNone/>
            </a:pPr>
            <a:r>
              <a:t/>
            </a:r>
            <a:endParaRPr sz="1200">
              <a:solidFill>
                <a:srgbClr val="212121"/>
              </a:solidFill>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latin typeface="Roboto"/>
              <a:ea typeface="Roboto"/>
              <a:cs typeface="Roboto"/>
              <a:sym typeface="Roboto"/>
            </a:endParaRPr>
          </a:p>
          <a:p>
            <a:pPr indent="0" lvl="0" marL="0" rtl="0" algn="l">
              <a:lnSpc>
                <a:spcPct val="150000"/>
              </a:lnSpc>
              <a:spcBef>
                <a:spcPts val="500"/>
              </a:spcBef>
              <a:spcAft>
                <a:spcPts val="0"/>
              </a:spcAft>
              <a:buNone/>
            </a:pPr>
            <a:r>
              <a:t/>
            </a:r>
            <a:endParaRPr b="1" sz="1650">
              <a:solidFill>
                <a:schemeClr val="dk2"/>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Data Description</a:t>
            </a:r>
            <a:endParaRPr sz="3600">
              <a:solidFill>
                <a:srgbClr val="000000"/>
              </a:solidFill>
              <a:latin typeface="Georgia"/>
              <a:ea typeface="Georgia"/>
              <a:cs typeface="Georgia"/>
              <a:sym typeface="Georgia"/>
            </a:endParaRPr>
          </a:p>
        </p:txBody>
      </p:sp>
      <p:sp>
        <p:nvSpPr>
          <p:cNvPr id="183" name="Google Shape;183;p22"/>
          <p:cNvSpPr txBox="1"/>
          <p:nvPr/>
        </p:nvSpPr>
        <p:spPr>
          <a:xfrm>
            <a:off x="0" y="646500"/>
            <a:ext cx="9144000" cy="1089000"/>
          </a:xfrm>
          <a:prstGeom prst="rect">
            <a:avLst/>
          </a:prstGeom>
          <a:noFill/>
          <a:ln>
            <a:noFill/>
          </a:ln>
        </p:spPr>
        <p:txBody>
          <a:bodyPr anchorCtr="0" anchor="t" bIns="45700" lIns="91425" spcFirstLastPara="1" rIns="91425" wrap="square" tIns="45700">
            <a:spAutoFit/>
          </a:bodyPr>
          <a:lstStyle/>
          <a:p>
            <a:pPr indent="-333375" lvl="0" marL="457200" marR="0" rtl="0" algn="l">
              <a:lnSpc>
                <a:spcPct val="150000"/>
              </a:lnSpc>
              <a:spcBef>
                <a:spcPts val="259"/>
              </a:spcBef>
              <a:spcAft>
                <a:spcPts val="0"/>
              </a:spcAft>
              <a:buClr>
                <a:schemeClr val="dk2"/>
              </a:buClr>
              <a:buSzPts val="1650"/>
              <a:buChar char="●"/>
            </a:pPr>
            <a:r>
              <a:rPr b="1" lang="en-GB" sz="1600">
                <a:solidFill>
                  <a:schemeClr val="dk2"/>
                </a:solidFill>
                <a:latin typeface="Georgia"/>
                <a:ea typeface="Georgia"/>
                <a:cs typeface="Georgia"/>
                <a:sym typeface="Georgia"/>
              </a:rPr>
              <a:t>Our Data </a:t>
            </a:r>
            <a:r>
              <a:rPr lang="en-GB" sz="1600">
                <a:solidFill>
                  <a:schemeClr val="dk2"/>
                </a:solidFill>
                <a:latin typeface="Georgia"/>
                <a:ea typeface="Georgia"/>
                <a:cs typeface="Georgia"/>
                <a:sym typeface="Georgia"/>
              </a:rPr>
              <a:t>- CTG(CardioTocoGraphy) tests results, CTG records various data with respect to the fetal heartbeat for example: </a:t>
            </a:r>
            <a:r>
              <a:rPr i="1" lang="en-GB" sz="1600">
                <a:solidFill>
                  <a:schemeClr val="dk2"/>
                </a:solidFill>
                <a:latin typeface="Georgia"/>
                <a:ea typeface="Georgia"/>
                <a:cs typeface="Georgia"/>
                <a:sym typeface="Georgia"/>
              </a:rPr>
              <a:t>contractions, accelerations, abnormal short term variability, </a:t>
            </a:r>
            <a:r>
              <a:rPr lang="en-GB" sz="1600">
                <a:solidFill>
                  <a:schemeClr val="dk2"/>
                </a:solidFill>
                <a:latin typeface="Georgia"/>
                <a:ea typeface="Georgia"/>
                <a:cs typeface="Georgia"/>
                <a:sym typeface="Georgia"/>
              </a:rPr>
              <a:t>21 features, 2,126 tests.</a:t>
            </a:r>
            <a:endParaRPr sz="1600">
              <a:solidFill>
                <a:schemeClr val="dk2"/>
              </a:solidFill>
              <a:latin typeface="Georgia"/>
              <a:ea typeface="Georgia"/>
              <a:cs typeface="Georgia"/>
              <a:sym typeface="Georgia"/>
            </a:endParaRPr>
          </a:p>
        </p:txBody>
      </p:sp>
      <p:pic>
        <p:nvPicPr>
          <p:cNvPr id="184" name="Google Shape;184;p22"/>
          <p:cNvPicPr preferRelativeResize="0"/>
          <p:nvPr/>
        </p:nvPicPr>
        <p:blipFill>
          <a:blip r:embed="rId3">
            <a:alphaModFix/>
          </a:blip>
          <a:stretch>
            <a:fillRect/>
          </a:stretch>
        </p:blipFill>
        <p:spPr>
          <a:xfrm>
            <a:off x="447875" y="1804200"/>
            <a:ext cx="8248250" cy="1595450"/>
          </a:xfrm>
          <a:prstGeom prst="rect">
            <a:avLst/>
          </a:prstGeom>
          <a:noFill/>
          <a:ln>
            <a:noFill/>
          </a:ln>
        </p:spPr>
      </p:pic>
      <p:pic>
        <p:nvPicPr>
          <p:cNvPr id="185" name="Google Shape;185;p22"/>
          <p:cNvPicPr preferRelativeResize="0"/>
          <p:nvPr/>
        </p:nvPicPr>
        <p:blipFill>
          <a:blip r:embed="rId4">
            <a:alphaModFix/>
          </a:blip>
          <a:stretch>
            <a:fillRect/>
          </a:stretch>
        </p:blipFill>
        <p:spPr>
          <a:xfrm>
            <a:off x="447875" y="3485650"/>
            <a:ext cx="8248251" cy="13640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Introduction - Our Goal</a:t>
            </a:r>
            <a:endParaRPr sz="3600">
              <a:solidFill>
                <a:srgbClr val="000000"/>
              </a:solidFill>
              <a:latin typeface="Georgia"/>
              <a:ea typeface="Georgia"/>
              <a:cs typeface="Georgia"/>
              <a:sym typeface="Georgia"/>
            </a:endParaRPr>
          </a:p>
        </p:txBody>
      </p:sp>
      <p:sp>
        <p:nvSpPr>
          <p:cNvPr id="191" name="Google Shape;191;p23"/>
          <p:cNvSpPr txBox="1"/>
          <p:nvPr/>
        </p:nvSpPr>
        <p:spPr>
          <a:xfrm>
            <a:off x="0" y="646500"/>
            <a:ext cx="9144000" cy="3168600"/>
          </a:xfrm>
          <a:prstGeom prst="rect">
            <a:avLst/>
          </a:prstGeom>
          <a:noFill/>
          <a:ln>
            <a:noFill/>
          </a:ln>
        </p:spPr>
        <p:txBody>
          <a:bodyPr anchorCtr="0" anchor="t" bIns="45700" lIns="91425" spcFirstLastPara="1" rIns="91425" wrap="square" tIns="45700">
            <a:spAutoFit/>
          </a:bodyPr>
          <a:lstStyle/>
          <a:p>
            <a:pPr indent="0" lvl="0" marL="914400" marR="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330200" lvl="0" marL="630000" rtl="0" algn="l">
              <a:lnSpc>
                <a:spcPct val="150000"/>
              </a:lnSpc>
              <a:spcBef>
                <a:spcPts val="259"/>
              </a:spcBef>
              <a:spcAft>
                <a:spcPts val="0"/>
              </a:spcAft>
              <a:buClr>
                <a:schemeClr val="dk2"/>
              </a:buClr>
              <a:buSzPts val="1600"/>
              <a:buFont typeface="Calibri"/>
              <a:buChar char="●"/>
            </a:pPr>
            <a:r>
              <a:rPr b="1" lang="en-GB" sz="1600">
                <a:solidFill>
                  <a:schemeClr val="dk2"/>
                </a:solidFill>
                <a:latin typeface="Georgia"/>
                <a:ea typeface="Georgia"/>
                <a:cs typeface="Georgia"/>
                <a:sym typeface="Georgia"/>
              </a:rPr>
              <a:t>Our Goal - </a:t>
            </a:r>
            <a:r>
              <a:rPr lang="en-GB" sz="1600">
                <a:solidFill>
                  <a:schemeClr val="dk2"/>
                </a:solidFill>
                <a:latin typeface="Georgia"/>
                <a:ea typeface="Georgia"/>
                <a:cs typeface="Georgia"/>
                <a:sym typeface="Georgia"/>
              </a:rPr>
              <a:t>classify the fetus’s health into one of 3 conditions:</a:t>
            </a:r>
            <a:endParaRPr sz="1600">
              <a:solidFill>
                <a:schemeClr val="dk2"/>
              </a:solidFill>
              <a:latin typeface="Georgia"/>
              <a:ea typeface="Georgia"/>
              <a:cs typeface="Georgia"/>
              <a:sym typeface="Georgia"/>
            </a:endParaRPr>
          </a:p>
          <a:p>
            <a:pPr indent="0" lvl="0" marL="1080000" rtl="0" algn="l">
              <a:lnSpc>
                <a:spcPct val="150000"/>
              </a:lnSpc>
              <a:spcBef>
                <a:spcPts val="259"/>
              </a:spcBef>
              <a:spcAft>
                <a:spcPts val="0"/>
              </a:spcAft>
              <a:buNone/>
            </a:pPr>
            <a:r>
              <a:t/>
            </a:r>
            <a:endParaRPr sz="1600">
              <a:solidFill>
                <a:srgbClr val="3C78D8"/>
              </a:solidFill>
              <a:latin typeface="Georgia"/>
              <a:ea typeface="Georgia"/>
              <a:cs typeface="Georgia"/>
              <a:sym typeface="Georgia"/>
            </a:endParaRPr>
          </a:p>
          <a:p>
            <a:pPr indent="-330200" lvl="1" marL="1080000" rtl="0" algn="l">
              <a:lnSpc>
                <a:spcPct val="150000"/>
              </a:lnSpc>
              <a:spcBef>
                <a:spcPts val="259"/>
              </a:spcBef>
              <a:spcAft>
                <a:spcPts val="0"/>
              </a:spcAft>
              <a:buClr>
                <a:srgbClr val="3C78D8"/>
              </a:buClr>
              <a:buSzPts val="1600"/>
              <a:buFont typeface="Georgia"/>
              <a:buChar char="○"/>
            </a:pPr>
            <a:r>
              <a:rPr lang="en-GB" sz="1600">
                <a:solidFill>
                  <a:srgbClr val="3C78D8"/>
                </a:solidFill>
                <a:latin typeface="Georgia"/>
                <a:ea typeface="Georgia"/>
                <a:cs typeface="Georgia"/>
                <a:sym typeface="Georgia"/>
              </a:rPr>
              <a:t>Normal</a:t>
            </a:r>
            <a:endParaRPr sz="1600">
              <a:solidFill>
                <a:srgbClr val="3C78D8"/>
              </a:solidFill>
              <a:latin typeface="Georgia"/>
              <a:ea typeface="Georgia"/>
              <a:cs typeface="Georgia"/>
              <a:sym typeface="Georgia"/>
            </a:endParaRPr>
          </a:p>
          <a:p>
            <a:pPr indent="0" lvl="0" marL="1080000" rtl="0" algn="l">
              <a:lnSpc>
                <a:spcPct val="150000"/>
              </a:lnSpc>
              <a:spcBef>
                <a:spcPts val="259"/>
              </a:spcBef>
              <a:spcAft>
                <a:spcPts val="0"/>
              </a:spcAft>
              <a:buNone/>
            </a:pPr>
            <a:r>
              <a:t/>
            </a:r>
            <a:endParaRPr sz="1600">
              <a:solidFill>
                <a:srgbClr val="FF9900"/>
              </a:solidFill>
              <a:latin typeface="Georgia"/>
              <a:ea typeface="Georgia"/>
              <a:cs typeface="Georgia"/>
              <a:sym typeface="Georgia"/>
            </a:endParaRPr>
          </a:p>
          <a:p>
            <a:pPr indent="-330200" lvl="1" marL="1080000" rtl="0" algn="l">
              <a:lnSpc>
                <a:spcPct val="150000"/>
              </a:lnSpc>
              <a:spcBef>
                <a:spcPts val="259"/>
              </a:spcBef>
              <a:spcAft>
                <a:spcPts val="0"/>
              </a:spcAft>
              <a:buClr>
                <a:srgbClr val="FF9900"/>
              </a:buClr>
              <a:buSzPts val="1600"/>
              <a:buFont typeface="Georgia"/>
              <a:buChar char="○"/>
            </a:pPr>
            <a:r>
              <a:rPr lang="en-GB" sz="1600">
                <a:solidFill>
                  <a:srgbClr val="FF9900"/>
                </a:solidFill>
                <a:latin typeface="Georgia"/>
                <a:ea typeface="Georgia"/>
                <a:cs typeface="Georgia"/>
                <a:sym typeface="Georgia"/>
              </a:rPr>
              <a:t>Suspect </a:t>
            </a:r>
            <a:endParaRPr sz="1600">
              <a:solidFill>
                <a:srgbClr val="FF9900"/>
              </a:solidFill>
              <a:latin typeface="Georgia"/>
              <a:ea typeface="Georgia"/>
              <a:cs typeface="Georgia"/>
              <a:sym typeface="Georgia"/>
            </a:endParaRPr>
          </a:p>
          <a:p>
            <a:pPr indent="0" lvl="0" marL="1080000" rtl="0" algn="l">
              <a:lnSpc>
                <a:spcPct val="150000"/>
              </a:lnSpc>
              <a:spcBef>
                <a:spcPts val="259"/>
              </a:spcBef>
              <a:spcAft>
                <a:spcPts val="0"/>
              </a:spcAft>
              <a:buNone/>
            </a:pPr>
            <a:r>
              <a:t/>
            </a:r>
            <a:endParaRPr sz="1600">
              <a:solidFill>
                <a:srgbClr val="FF9900"/>
              </a:solidFill>
              <a:latin typeface="Georgia"/>
              <a:ea typeface="Georgia"/>
              <a:cs typeface="Georgia"/>
              <a:sym typeface="Georgia"/>
            </a:endParaRPr>
          </a:p>
          <a:p>
            <a:pPr indent="-330200" lvl="1" marL="1080000" rtl="0" algn="l">
              <a:lnSpc>
                <a:spcPct val="150000"/>
              </a:lnSpc>
              <a:spcBef>
                <a:spcPts val="259"/>
              </a:spcBef>
              <a:spcAft>
                <a:spcPts val="0"/>
              </a:spcAft>
              <a:buClr>
                <a:srgbClr val="38761D"/>
              </a:buClr>
              <a:buSzPts val="1600"/>
              <a:buFont typeface="Georgia"/>
              <a:buChar char="○"/>
            </a:pPr>
            <a:r>
              <a:rPr lang="en-GB" sz="1600">
                <a:solidFill>
                  <a:srgbClr val="38761D"/>
                </a:solidFill>
                <a:latin typeface="Georgia"/>
                <a:ea typeface="Georgia"/>
                <a:cs typeface="Georgia"/>
                <a:sym typeface="Georgia"/>
              </a:rPr>
              <a:t>Pathological</a:t>
            </a:r>
            <a:endParaRPr sz="1600">
              <a:solidFill>
                <a:schemeClr val="dk2"/>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First look At The Data</a:t>
            </a:r>
            <a:endParaRPr sz="3600">
              <a:solidFill>
                <a:srgbClr val="000000"/>
              </a:solidFill>
              <a:latin typeface="Georgia"/>
              <a:ea typeface="Georgia"/>
              <a:cs typeface="Georgia"/>
              <a:sym typeface="Georgia"/>
            </a:endParaRPr>
          </a:p>
        </p:txBody>
      </p:sp>
      <p:sp>
        <p:nvSpPr>
          <p:cNvPr id="197" name="Google Shape;197;p24"/>
          <p:cNvSpPr txBox="1"/>
          <p:nvPr/>
        </p:nvSpPr>
        <p:spPr>
          <a:xfrm>
            <a:off x="0" y="646500"/>
            <a:ext cx="9144000" cy="4497000"/>
          </a:xfrm>
          <a:prstGeom prst="rect">
            <a:avLst/>
          </a:prstGeom>
          <a:noFill/>
          <a:ln>
            <a:noFill/>
          </a:ln>
        </p:spPr>
        <p:txBody>
          <a:bodyPr anchorCtr="0" anchor="t" bIns="45700" lIns="270000"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330200" lvl="0" marL="457200" rtl="0" algn="l">
              <a:lnSpc>
                <a:spcPct val="150000"/>
              </a:lnSpc>
              <a:spcBef>
                <a:spcPts val="259"/>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We are dealing with a multi - class classification.</a:t>
            </a:r>
            <a:endParaRPr sz="1600">
              <a:solidFill>
                <a:schemeClr val="dk2"/>
              </a:solidFill>
              <a:latin typeface="Georgia"/>
              <a:ea typeface="Georgia"/>
              <a:cs typeface="Georgia"/>
              <a:sym typeface="Georgia"/>
            </a:endParaRPr>
          </a:p>
          <a:p>
            <a:pPr indent="-330200" lvl="0" marL="450000" rtl="0" algn="l">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The data we are dealing with is imbalanced.</a:t>
            </a:r>
            <a:endParaRPr sz="1600">
              <a:solidFill>
                <a:schemeClr val="dk2"/>
              </a:solidFill>
              <a:latin typeface="Georgia"/>
              <a:ea typeface="Georgia"/>
              <a:cs typeface="Georgia"/>
              <a:sym typeface="Georgia"/>
            </a:endParaRPr>
          </a:p>
          <a:p>
            <a:pPr indent="-330200" lvl="0" marL="450000" rtl="0" algn="l">
              <a:lnSpc>
                <a:spcPct val="150000"/>
              </a:lnSpc>
              <a:spcBef>
                <a:spcPts val="0"/>
              </a:spcBef>
              <a:spcAft>
                <a:spcPts val="0"/>
              </a:spcAft>
              <a:buClr>
                <a:schemeClr val="dk2"/>
              </a:buClr>
              <a:buSzPts val="1600"/>
              <a:buFont typeface="Georgia"/>
              <a:buChar char="●"/>
            </a:pPr>
            <a:r>
              <a:rPr lang="en-GB" sz="1600">
                <a:solidFill>
                  <a:schemeClr val="dk2"/>
                </a:solidFill>
                <a:latin typeface="Georgia"/>
                <a:ea typeface="Georgia"/>
                <a:cs typeface="Georgia"/>
                <a:sym typeface="Georgia"/>
              </a:rPr>
              <a:t>The most significant class for us to determine is the pathological one which is the rare label.</a:t>
            </a:r>
            <a:endParaRPr sz="1600">
              <a:solidFill>
                <a:schemeClr val="dk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latin typeface="Georgia"/>
              <a:ea typeface="Georgia"/>
              <a:cs typeface="Georgia"/>
              <a:sym typeface="Georgia"/>
            </a:endParaRPr>
          </a:p>
        </p:txBody>
      </p:sp>
      <p:pic>
        <p:nvPicPr>
          <p:cNvPr id="198" name="Google Shape;198;p24"/>
          <p:cNvPicPr preferRelativeResize="0"/>
          <p:nvPr/>
        </p:nvPicPr>
        <p:blipFill>
          <a:blip r:embed="rId3">
            <a:alphaModFix/>
          </a:blip>
          <a:stretch>
            <a:fillRect/>
          </a:stretch>
        </p:blipFill>
        <p:spPr>
          <a:xfrm>
            <a:off x="541550" y="2298350"/>
            <a:ext cx="8060899" cy="280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Data </a:t>
            </a:r>
            <a:r>
              <a:rPr lang="en-GB" sz="3600">
                <a:latin typeface="Georgia"/>
                <a:ea typeface="Georgia"/>
                <a:cs typeface="Georgia"/>
                <a:sym typeface="Georgia"/>
              </a:rPr>
              <a:t>Preprocessing</a:t>
            </a:r>
            <a:endParaRPr sz="3600">
              <a:solidFill>
                <a:srgbClr val="000000"/>
              </a:solidFill>
              <a:latin typeface="Georgia"/>
              <a:ea typeface="Georgia"/>
              <a:cs typeface="Georgia"/>
              <a:sym typeface="Georgia"/>
            </a:endParaRPr>
          </a:p>
        </p:txBody>
      </p:sp>
      <p:sp>
        <p:nvSpPr>
          <p:cNvPr id="204" name="Google Shape;204;p25"/>
          <p:cNvSpPr/>
          <p:nvPr/>
        </p:nvSpPr>
        <p:spPr>
          <a:xfrm>
            <a:off x="226750" y="829750"/>
            <a:ext cx="1716900" cy="1611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59"/>
              </a:spcBef>
              <a:spcAft>
                <a:spcPts val="0"/>
              </a:spcAft>
              <a:buNone/>
            </a:pPr>
            <a:r>
              <a:rPr lang="en-GB" sz="1300">
                <a:solidFill>
                  <a:schemeClr val="dk2"/>
                </a:solidFill>
                <a:latin typeface="Georgia"/>
                <a:ea typeface="Georgia"/>
                <a:cs typeface="Georgia"/>
                <a:sym typeface="Georgia"/>
              </a:rPr>
              <a:t>No missing values were found.</a:t>
            </a:r>
            <a:endParaRPr sz="1300"/>
          </a:p>
        </p:txBody>
      </p:sp>
      <p:sp>
        <p:nvSpPr>
          <p:cNvPr id="205" name="Google Shape;205;p25"/>
          <p:cNvSpPr/>
          <p:nvPr/>
        </p:nvSpPr>
        <p:spPr>
          <a:xfrm>
            <a:off x="1997048" y="1373352"/>
            <a:ext cx="1716900" cy="1611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latin typeface="Georgia"/>
                <a:ea typeface="Georgia"/>
                <a:cs typeface="Georgia"/>
                <a:sym typeface="Georgia"/>
              </a:rPr>
              <a:t>13 duplicate </a:t>
            </a:r>
            <a:r>
              <a:rPr lang="en-GB" sz="1300">
                <a:latin typeface="Georgia"/>
                <a:ea typeface="Georgia"/>
                <a:cs typeface="Georgia"/>
                <a:sym typeface="Georgia"/>
              </a:rPr>
              <a:t>record</a:t>
            </a:r>
            <a:r>
              <a:rPr lang="en-GB" sz="1300">
                <a:latin typeface="Georgia"/>
                <a:ea typeface="Georgia"/>
                <a:cs typeface="Georgia"/>
                <a:sym typeface="Georgia"/>
              </a:rPr>
              <a:t> were </a:t>
            </a:r>
            <a:r>
              <a:rPr lang="en-GB" sz="1300">
                <a:latin typeface="Georgia"/>
                <a:ea typeface="Georgia"/>
                <a:cs typeface="Georgia"/>
                <a:sym typeface="Georgia"/>
              </a:rPr>
              <a:t>dropped.</a:t>
            </a:r>
            <a:endParaRPr sz="1300">
              <a:latin typeface="Georgia"/>
              <a:ea typeface="Georgia"/>
              <a:cs typeface="Georgia"/>
              <a:sym typeface="Georgia"/>
            </a:endParaRPr>
          </a:p>
        </p:txBody>
      </p:sp>
      <p:sp>
        <p:nvSpPr>
          <p:cNvPr id="206" name="Google Shape;206;p25"/>
          <p:cNvSpPr/>
          <p:nvPr/>
        </p:nvSpPr>
        <p:spPr>
          <a:xfrm>
            <a:off x="3767346" y="1879963"/>
            <a:ext cx="1716900" cy="1611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latin typeface="Georgia"/>
                <a:ea typeface="Georgia"/>
                <a:cs typeface="Georgia"/>
                <a:sym typeface="Georgia"/>
              </a:rPr>
              <a:t>No categorical features, numerical only.</a:t>
            </a:r>
            <a:endParaRPr sz="1300">
              <a:latin typeface="Georgia"/>
              <a:ea typeface="Georgia"/>
              <a:cs typeface="Georgia"/>
              <a:sym typeface="Georgia"/>
            </a:endParaRPr>
          </a:p>
        </p:txBody>
      </p:sp>
      <p:sp>
        <p:nvSpPr>
          <p:cNvPr id="207" name="Google Shape;207;p25"/>
          <p:cNvSpPr/>
          <p:nvPr/>
        </p:nvSpPr>
        <p:spPr>
          <a:xfrm>
            <a:off x="5537630" y="2394462"/>
            <a:ext cx="1716900" cy="1611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latin typeface="Georgia"/>
                <a:ea typeface="Georgia"/>
                <a:cs typeface="Georgia"/>
                <a:sym typeface="Georgia"/>
              </a:rPr>
              <a:t>Few outliers were </a:t>
            </a:r>
            <a:r>
              <a:rPr lang="en-GB" sz="1300">
                <a:latin typeface="Georgia"/>
                <a:ea typeface="Georgia"/>
                <a:cs typeface="Georgia"/>
                <a:sym typeface="Georgia"/>
              </a:rPr>
              <a:t>ignored</a:t>
            </a:r>
            <a:r>
              <a:rPr lang="en-GB" sz="1300">
                <a:latin typeface="Georgia"/>
                <a:ea typeface="Georgia"/>
                <a:cs typeface="Georgia"/>
                <a:sym typeface="Georgia"/>
              </a:rPr>
              <a:t>.</a:t>
            </a:r>
            <a:endParaRPr sz="1300">
              <a:latin typeface="Georgia"/>
              <a:ea typeface="Georgia"/>
              <a:cs typeface="Georgia"/>
              <a:sym typeface="Georgia"/>
            </a:endParaRPr>
          </a:p>
        </p:txBody>
      </p:sp>
      <p:sp>
        <p:nvSpPr>
          <p:cNvPr id="208" name="Google Shape;208;p25"/>
          <p:cNvSpPr/>
          <p:nvPr/>
        </p:nvSpPr>
        <p:spPr>
          <a:xfrm>
            <a:off x="7307941" y="2984859"/>
            <a:ext cx="1716900" cy="16116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300">
                <a:latin typeface="Georgia"/>
                <a:ea typeface="Georgia"/>
                <a:cs typeface="Georgia"/>
                <a:sym typeface="Georgia"/>
              </a:rPr>
              <a:t>All the features values were scaled in order to increase the performance.</a:t>
            </a:r>
            <a:endParaRPr sz="13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nvSpPr>
        <p:spPr>
          <a:xfrm>
            <a:off x="0" y="0"/>
            <a:ext cx="9144000" cy="646500"/>
          </a:xfrm>
          <a:prstGeom prst="rect">
            <a:avLst/>
          </a:prstGeom>
          <a:solidFill>
            <a:srgbClr val="FFFFFF"/>
          </a:solidFill>
          <a:ln>
            <a:noFill/>
          </a:ln>
        </p:spPr>
        <p:txBody>
          <a:bodyPr anchorCtr="0" anchor="ctr" bIns="45700" lIns="91425" spcFirstLastPara="1" rIns="91425" wrap="square" tIns="45700">
            <a:spAutoFit/>
          </a:bodyPr>
          <a:lstStyle/>
          <a:p>
            <a:pPr indent="0" lvl="0" marL="0" rtl="0" algn="ctr">
              <a:spcBef>
                <a:spcPts val="0"/>
              </a:spcBef>
              <a:spcAft>
                <a:spcPts val="0"/>
              </a:spcAft>
              <a:buNone/>
            </a:pPr>
            <a:r>
              <a:rPr lang="en-GB" sz="3600">
                <a:latin typeface="Georgia"/>
                <a:ea typeface="Georgia"/>
                <a:cs typeface="Georgia"/>
                <a:sym typeface="Georgia"/>
              </a:rPr>
              <a:t>Exploring The Most Significant Features</a:t>
            </a:r>
            <a:endParaRPr sz="3600">
              <a:solidFill>
                <a:srgbClr val="000000"/>
              </a:solidFill>
              <a:latin typeface="Georgia"/>
              <a:ea typeface="Georgia"/>
              <a:cs typeface="Georgia"/>
              <a:sym typeface="Georgia"/>
            </a:endParaRPr>
          </a:p>
        </p:txBody>
      </p:sp>
      <p:sp>
        <p:nvSpPr>
          <p:cNvPr id="214" name="Google Shape;214;p26"/>
          <p:cNvSpPr txBox="1"/>
          <p:nvPr/>
        </p:nvSpPr>
        <p:spPr>
          <a:xfrm>
            <a:off x="0" y="646500"/>
            <a:ext cx="9144000" cy="4431000"/>
          </a:xfrm>
          <a:prstGeom prst="rect">
            <a:avLst/>
          </a:prstGeom>
          <a:noFill/>
          <a:ln>
            <a:noFill/>
          </a:ln>
        </p:spPr>
        <p:txBody>
          <a:bodyPr anchorCtr="0" anchor="t" bIns="45700" lIns="91425" spcFirstLastPara="1" rIns="91425" wrap="square" tIns="45700">
            <a:normAutofit/>
          </a:bodyPr>
          <a:lstStyle/>
          <a:p>
            <a:pPr indent="0" lvl="0" marL="0" rtl="0" algn="l">
              <a:spcBef>
                <a:spcPts val="259"/>
              </a:spcBef>
              <a:spcAft>
                <a:spcPts val="0"/>
              </a:spcAft>
              <a:buNone/>
            </a:pPr>
            <a:r>
              <a:rPr lang="en-GB" sz="1050">
                <a:solidFill>
                  <a:srgbClr val="202122"/>
                </a:solidFill>
                <a:latin typeface="Georgia"/>
                <a:ea typeface="Georgia"/>
                <a:cs typeface="Georgia"/>
                <a:sym typeface="Georgia"/>
              </a:rPr>
              <a:t> </a:t>
            </a:r>
            <a:endParaRPr sz="1050">
              <a:solidFill>
                <a:srgbClr val="202122"/>
              </a:solidFill>
              <a:latin typeface="Georgia"/>
              <a:ea typeface="Georgia"/>
              <a:cs typeface="Georgia"/>
              <a:sym typeface="Georgia"/>
            </a:endParaRPr>
          </a:p>
          <a:p>
            <a:pPr indent="0" lvl="0" marL="0" rtl="0" algn="l">
              <a:lnSpc>
                <a:spcPct val="150000"/>
              </a:lnSpc>
              <a:spcBef>
                <a:spcPts val="259"/>
              </a:spcBef>
              <a:spcAft>
                <a:spcPts val="0"/>
              </a:spcAft>
              <a:buNone/>
            </a:pPr>
            <a:r>
              <a:t/>
            </a:r>
            <a:endParaRPr sz="1650">
              <a:solidFill>
                <a:schemeClr val="dk2"/>
              </a:solidFill>
              <a:latin typeface="Georgia"/>
              <a:ea typeface="Georgia"/>
              <a:cs typeface="Georgia"/>
              <a:sym typeface="Georgia"/>
            </a:endParaRPr>
          </a:p>
          <a:p>
            <a:pPr indent="0" lvl="0" marL="0" rtl="0" algn="l">
              <a:spcBef>
                <a:spcPts val="259"/>
              </a:spcBef>
              <a:spcAft>
                <a:spcPts val="0"/>
              </a:spcAft>
              <a:buNone/>
            </a:pPr>
            <a:r>
              <a:t/>
            </a:r>
            <a:endParaRPr sz="1650">
              <a:solidFill>
                <a:schemeClr val="dk2"/>
              </a:solidFill>
              <a:highlight>
                <a:srgbClr val="FFFFFF"/>
              </a:highlight>
            </a:endParaRPr>
          </a:p>
        </p:txBody>
      </p:sp>
      <p:pic>
        <p:nvPicPr>
          <p:cNvPr id="215" name="Google Shape;215;p26"/>
          <p:cNvPicPr preferRelativeResize="0"/>
          <p:nvPr/>
        </p:nvPicPr>
        <p:blipFill>
          <a:blip r:embed="rId3">
            <a:alphaModFix/>
          </a:blip>
          <a:stretch>
            <a:fillRect/>
          </a:stretch>
        </p:blipFill>
        <p:spPr>
          <a:xfrm>
            <a:off x="486300" y="917875"/>
            <a:ext cx="5780751" cy="3539600"/>
          </a:xfrm>
          <a:prstGeom prst="rect">
            <a:avLst/>
          </a:prstGeom>
          <a:noFill/>
          <a:ln>
            <a:noFill/>
          </a:ln>
        </p:spPr>
      </p:pic>
      <p:sp>
        <p:nvSpPr>
          <p:cNvPr id="216" name="Google Shape;216;p26"/>
          <p:cNvSpPr txBox="1"/>
          <p:nvPr/>
        </p:nvSpPr>
        <p:spPr>
          <a:xfrm>
            <a:off x="6501000" y="917875"/>
            <a:ext cx="26430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Georgia"/>
              <a:buAutoNum type="arabicPeriod"/>
            </a:pPr>
            <a:r>
              <a:rPr lang="en-GB">
                <a:latin typeface="Georgia"/>
                <a:ea typeface="Georgia"/>
                <a:cs typeface="Georgia"/>
                <a:sym typeface="Georgia"/>
              </a:rPr>
              <a:t>Vast majority of normal observations are located in the lower range of the distribution.</a:t>
            </a:r>
            <a:endParaRPr>
              <a:latin typeface="Georgia"/>
              <a:ea typeface="Georgia"/>
              <a:cs typeface="Georgia"/>
              <a:sym typeface="Georgia"/>
            </a:endParaRPr>
          </a:p>
          <a:p>
            <a:pPr indent="0" lvl="0" marL="457200" rtl="0" algn="l">
              <a:lnSpc>
                <a:spcPct val="115000"/>
              </a:lnSpc>
              <a:spcBef>
                <a:spcPts val="0"/>
              </a:spcBef>
              <a:spcAft>
                <a:spcPts val="0"/>
              </a:spcAft>
              <a:buNone/>
            </a:pPr>
            <a:r>
              <a:t/>
            </a:r>
            <a:endParaRPr>
              <a:latin typeface="Georgia"/>
              <a:ea typeface="Georgia"/>
              <a:cs typeface="Georgia"/>
              <a:sym typeface="Georgia"/>
            </a:endParaRPr>
          </a:p>
          <a:p>
            <a:pPr indent="-317500" lvl="0" marL="457200" rtl="0" algn="l">
              <a:lnSpc>
                <a:spcPct val="115000"/>
              </a:lnSpc>
              <a:spcBef>
                <a:spcPts val="0"/>
              </a:spcBef>
              <a:spcAft>
                <a:spcPts val="0"/>
              </a:spcAft>
              <a:buSzPts val="1400"/>
              <a:buFont typeface="Georgia"/>
              <a:buAutoNum type="arabicPeriod"/>
            </a:pPr>
            <a:r>
              <a:rPr lang="en-GB">
                <a:latin typeface="Georgia"/>
                <a:ea typeface="Georgia"/>
                <a:cs typeface="Georgia"/>
                <a:sym typeface="Georgia"/>
              </a:rPr>
              <a:t>Suspect and pathological observations are located in the higher range.</a:t>
            </a:r>
            <a:endParaRPr>
              <a:latin typeface="Georgia"/>
              <a:ea typeface="Georgia"/>
              <a:cs typeface="Georgia"/>
              <a:sym typeface="Georgia"/>
            </a:endParaRPr>
          </a:p>
          <a:p>
            <a:pPr indent="0" lvl="0" marL="457200" rtl="0" algn="l">
              <a:lnSpc>
                <a:spcPct val="115000"/>
              </a:lnSpc>
              <a:spcBef>
                <a:spcPts val="0"/>
              </a:spcBef>
              <a:spcAft>
                <a:spcPts val="0"/>
              </a:spcAft>
              <a:buNone/>
            </a:pPr>
            <a:r>
              <a:t/>
            </a:r>
            <a:endParaRPr>
              <a:latin typeface="Georgia"/>
              <a:ea typeface="Georgia"/>
              <a:cs typeface="Georgia"/>
              <a:sym typeface="Georgia"/>
            </a:endParaRPr>
          </a:p>
          <a:p>
            <a:pPr indent="-317500" lvl="0" marL="457200" rtl="0" algn="l">
              <a:lnSpc>
                <a:spcPct val="115000"/>
              </a:lnSpc>
              <a:spcBef>
                <a:spcPts val="0"/>
              </a:spcBef>
              <a:spcAft>
                <a:spcPts val="0"/>
              </a:spcAft>
              <a:buSzPts val="1400"/>
              <a:buFont typeface="Georgia"/>
              <a:buAutoNum type="arabicPeriod"/>
            </a:pPr>
            <a:r>
              <a:rPr lang="en-GB">
                <a:latin typeface="Georgia"/>
                <a:ea typeface="Georgia"/>
                <a:cs typeface="Georgia"/>
                <a:sym typeface="Georgia"/>
              </a:rPr>
              <a:t>It’s more tricky to distinguish between the suspect and pathological classes since their distributions align.</a:t>
            </a:r>
            <a:endParaRPr>
              <a:latin typeface="Georgia"/>
              <a:ea typeface="Georgia"/>
              <a:cs typeface="Georgia"/>
              <a:sym typeface="Georgia"/>
            </a:endParaRPr>
          </a:p>
        </p:txBody>
      </p:sp>
      <p:sp>
        <p:nvSpPr>
          <p:cNvPr id="217" name="Google Shape;217;p26"/>
          <p:cNvSpPr/>
          <p:nvPr/>
        </p:nvSpPr>
        <p:spPr>
          <a:xfrm>
            <a:off x="1724350" y="1184100"/>
            <a:ext cx="1502400" cy="187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nvSpPr>
        <p:spPr>
          <a:xfrm>
            <a:off x="1724350" y="1184100"/>
            <a:ext cx="36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219" name="Google Shape;219;p26"/>
          <p:cNvSpPr/>
          <p:nvPr/>
        </p:nvSpPr>
        <p:spPr>
          <a:xfrm>
            <a:off x="3658750" y="2834475"/>
            <a:ext cx="1410600" cy="131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nvSpPr>
        <p:spPr>
          <a:xfrm>
            <a:off x="4617775" y="2834475"/>
            <a:ext cx="6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2, 3</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